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wmf" ContentType="image/x-wmf"/>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vml" ContentType="application/vnd.openxmlformats-officedocument.vmlDrawing"/>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256" r:id="rId2"/>
    <p:sldId id="325" r:id="rId3"/>
    <p:sldId id="295" r:id="rId4"/>
    <p:sldId id="298" r:id="rId5"/>
    <p:sldId id="296" r:id="rId6"/>
    <p:sldId id="297" r:id="rId7"/>
    <p:sldId id="312" r:id="rId8"/>
    <p:sldId id="334" r:id="rId9"/>
    <p:sldId id="335" r:id="rId10"/>
    <p:sldId id="336" r:id="rId11"/>
    <p:sldId id="327" r:id="rId12"/>
    <p:sldId id="301" r:id="rId13"/>
    <p:sldId id="302" r:id="rId14"/>
    <p:sldId id="340" r:id="rId15"/>
    <p:sldId id="341" r:id="rId16"/>
    <p:sldId id="342" r:id="rId17"/>
    <p:sldId id="343" r:id="rId18"/>
    <p:sldId id="344" r:id="rId19"/>
    <p:sldId id="345" r:id="rId20"/>
    <p:sldId id="339" r:id="rId21"/>
    <p:sldId id="337" r:id="rId22"/>
    <p:sldId id="346" r:id="rId23"/>
    <p:sldId id="347" r:id="rId24"/>
    <p:sldId id="348" r:id="rId25"/>
    <p:sldId id="349" r:id="rId26"/>
    <p:sldId id="328" r:id="rId27"/>
    <p:sldId id="304" r:id="rId28"/>
    <p:sldId id="305" r:id="rId29"/>
    <p:sldId id="306" r:id="rId30"/>
    <p:sldId id="307" r:id="rId31"/>
    <p:sldId id="359" r:id="rId32"/>
    <p:sldId id="308" r:id="rId33"/>
    <p:sldId id="264" r:id="rId34"/>
    <p:sldId id="309" r:id="rId35"/>
    <p:sldId id="360" r:id="rId36"/>
    <p:sldId id="361" r:id="rId37"/>
    <p:sldId id="310" r:id="rId38"/>
    <p:sldId id="281" r:id="rId39"/>
    <p:sldId id="282" r:id="rId40"/>
    <p:sldId id="354" r:id="rId41"/>
    <p:sldId id="362" r:id="rId42"/>
    <p:sldId id="363" r:id="rId43"/>
    <p:sldId id="356" r:id="rId44"/>
    <p:sldId id="355" r:id="rId45"/>
    <p:sldId id="357" r:id="rId46"/>
    <p:sldId id="358" r:id="rId47"/>
    <p:sldId id="350" r:id="rId48"/>
    <p:sldId id="351" r:id="rId49"/>
    <p:sldId id="352" r:id="rId50"/>
    <p:sldId id="353" r:id="rId51"/>
    <p:sldId id="329" r:id="rId52"/>
    <p:sldId id="266" r:id="rId53"/>
    <p:sldId id="330" r:id="rId54"/>
    <p:sldId id="331" r:id="rId55"/>
    <p:sldId id="332" r:id="rId56"/>
    <p:sldId id="333" r:id="rId57"/>
    <p:sldId id="313" r:id="rId58"/>
    <p:sldId id="314" r:id="rId59"/>
    <p:sldId id="315" r:id="rId60"/>
    <p:sldId id="318" r:id="rId61"/>
    <p:sldId id="273" r:id="rId62"/>
    <p:sldId id="324" r:id="rId63"/>
    <p:sldId id="292" r:id="rId64"/>
    <p:sldId id="316" r:id="rId65"/>
    <p:sldId id="317" r:id="rId66"/>
    <p:sldId id="274" r:id="rId67"/>
    <p:sldId id="283" r:id="rId68"/>
    <p:sldId id="289" r:id="rId69"/>
    <p:sldId id="290" r:id="rId70"/>
    <p:sldId id="291" r:id="rId71"/>
    <p:sldId id="284" r:id="rId72"/>
    <p:sldId id="285" r:id="rId73"/>
    <p:sldId id="286" r:id="rId74"/>
    <p:sldId id="287" r:id="rId75"/>
    <p:sldId id="288" r:id="rId7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AB05"/>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90" autoAdjust="0"/>
    <p:restoredTop sz="93669" autoAdjust="0"/>
  </p:normalViewPr>
  <p:slideViewPr>
    <p:cSldViewPr>
      <p:cViewPr varScale="1">
        <p:scale>
          <a:sx n="102" d="100"/>
          <a:sy n="102" d="100"/>
        </p:scale>
        <p:origin x="-1152"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w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wm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C14134-B256-4B41-9EFA-D341D8F3FD4F}" type="datetimeFigureOut">
              <a:rPr lang="en-US" smtClean="0"/>
              <a:pPr/>
              <a:t>3/19/2012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3150D83-DE25-43AF-A604-C60EA4C950A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WLC is a subset of this</a:t>
            </a:r>
            <a:r>
              <a:rPr lang="en-US" baseline="0" dirty="0" smtClean="0"/>
              <a:t> technique</a:t>
            </a:r>
          </a:p>
          <a:p>
            <a:r>
              <a:rPr lang="en-US" baseline="0" dirty="0" smtClean="0"/>
              <a:t>And adding importance weights</a:t>
            </a:r>
            <a:endParaRPr lang="en-US" dirty="0"/>
          </a:p>
        </p:txBody>
      </p:sp>
      <p:sp>
        <p:nvSpPr>
          <p:cNvPr id="4" name="Slide Number Placeholder 3"/>
          <p:cNvSpPr>
            <a:spLocks noGrp="1"/>
          </p:cNvSpPr>
          <p:nvPr>
            <p:ph type="sldNum" sz="quarter" idx="10"/>
          </p:nvPr>
        </p:nvSpPr>
        <p:spPr/>
        <p:txBody>
          <a:bodyPr/>
          <a:lstStyle/>
          <a:p>
            <a:fld id="{33150D83-DE25-43AF-A604-C60EA4C950AA}" type="slidenum">
              <a:rPr lang="en-US" smtClean="0"/>
              <a:pPr/>
              <a:t>64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WLC is a subset of this</a:t>
            </a:r>
            <a:r>
              <a:rPr lang="en-US" baseline="0" dirty="0" smtClean="0"/>
              <a:t> technique</a:t>
            </a:r>
          </a:p>
          <a:p>
            <a:r>
              <a:rPr lang="en-US" baseline="0" dirty="0" smtClean="0"/>
              <a:t>And adding importance weights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 Can be implemented in the WIDT:  </a:t>
            </a:r>
            <a:r>
              <a:rPr lang="en-US" sz="1200" dirty="0" smtClean="0"/>
              <a:t>Using </a:t>
            </a:r>
            <a:r>
              <a:rPr lang="en-US" sz="1200" b="1" dirty="0" smtClean="0"/>
              <a:t> </a:t>
            </a:r>
            <a:r>
              <a:rPr lang="en-US" sz="1200" dirty="0" smtClean="0"/>
              <a:t>pre-developed entropy weights for a range of Decision Strategies (Trade-off, </a:t>
            </a:r>
            <a:r>
              <a:rPr lang="en-US" sz="1200" dirty="0" err="1" smtClean="0"/>
              <a:t>ORness</a:t>
            </a:r>
            <a:r>
              <a:rPr lang="en-US" sz="1200" dirty="0" smtClean="0"/>
              <a:t> values) and numbers of constituent indicators, and incorporating a renormalization technique, the OWA can be implemented in the WIDT within the time-frame of the current project. </a:t>
            </a:r>
          </a:p>
          <a:p>
            <a:endParaRPr lang="en-US" dirty="0"/>
          </a:p>
        </p:txBody>
      </p:sp>
      <p:sp>
        <p:nvSpPr>
          <p:cNvPr id="4" name="Slide Number Placeholder 3"/>
          <p:cNvSpPr>
            <a:spLocks noGrp="1"/>
          </p:cNvSpPr>
          <p:nvPr>
            <p:ph type="sldNum" sz="quarter" idx="10"/>
          </p:nvPr>
        </p:nvSpPr>
        <p:spPr/>
        <p:txBody>
          <a:bodyPr/>
          <a:lstStyle/>
          <a:p>
            <a:fld id="{33150D83-DE25-43AF-A604-C60EA4C950AA}" type="slidenum">
              <a:rPr lang="en-US" smtClean="0"/>
              <a:pPr/>
              <a:t>65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3150D83-DE25-43AF-A604-C60EA4C950AA}" type="slidenum">
              <a:rPr lang="en-US" smtClean="0"/>
              <a:pPr/>
              <a:t>66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3150D83-DE25-43AF-A604-C60EA4C950AA}" type="slidenum">
              <a:rPr lang="en-US" smtClean="0"/>
              <a:pPr/>
              <a:t>67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5724D47-5B5A-4A56-B775-F69FB209B07A}" type="datetimeFigureOut">
              <a:rPr lang="en-US" smtClean="0"/>
              <a:pPr/>
              <a:t>3/19/2012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724D47-5B5A-4A56-B775-F69FB209B07A}" type="datetimeFigureOut">
              <a:rPr lang="en-US" smtClean="0"/>
              <a:pPr/>
              <a:t>3/19/2012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724D47-5B5A-4A56-B775-F69FB209B07A}" type="datetimeFigureOut">
              <a:rPr lang="en-US" smtClean="0"/>
              <a:pPr/>
              <a:t>3/19/2012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724D47-5B5A-4A56-B775-F69FB209B07A}" type="datetimeFigureOut">
              <a:rPr lang="en-US" smtClean="0"/>
              <a:pPr/>
              <a:t>3/19/2012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5724D47-5B5A-4A56-B775-F69FB209B07A}" type="datetimeFigureOut">
              <a:rPr lang="en-US" smtClean="0"/>
              <a:pPr/>
              <a:t>3/19/2012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5724D47-5B5A-4A56-B775-F69FB209B07A}" type="datetimeFigureOut">
              <a:rPr lang="en-US" smtClean="0"/>
              <a:pPr/>
              <a:t>3/19/2012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5724D47-5B5A-4A56-B775-F69FB209B07A}" type="datetimeFigureOut">
              <a:rPr lang="en-US" smtClean="0"/>
              <a:pPr/>
              <a:t>3/19/2012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5724D47-5B5A-4A56-B775-F69FB209B07A}" type="datetimeFigureOut">
              <a:rPr lang="en-US" smtClean="0"/>
              <a:pPr/>
              <a:t>3/19/2012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724D47-5B5A-4A56-B775-F69FB209B07A}" type="datetimeFigureOut">
              <a:rPr lang="en-US" smtClean="0"/>
              <a:pPr/>
              <a:t>3/19/2012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724D47-5B5A-4A56-B775-F69FB209B07A}" type="datetimeFigureOut">
              <a:rPr lang="en-US" smtClean="0"/>
              <a:pPr/>
              <a:t>3/19/2012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724D47-5B5A-4A56-B775-F69FB209B07A}" type="datetimeFigureOut">
              <a:rPr lang="en-US" smtClean="0"/>
              <a:pPr/>
              <a:t>3/19/2012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EE8185-9778-4538-B676-28DAEFF40AC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724D47-5B5A-4A56-B775-F69FB209B07A}" type="datetimeFigureOut">
              <a:rPr lang="en-US" smtClean="0"/>
              <a:pPr/>
              <a:t>3/19/2012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EE8185-9778-4538-B676-28DAEFF40AC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5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19.png"/></Relationships>
</file>

<file path=ppt/slides/_rels/slide5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19.png"/></Relationships>
</file>

<file path=ppt/slides/_rels/slide5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19.png"/></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oleObject" Target="../embeddings/oleObject2.bin"/><Relationship Id="rId4" Type="http://schemas.openxmlformats.org/officeDocument/2006/relationships/image" Target="../media/image28.png"/></Relationships>
</file>

<file path=ppt/slides/_rels/slide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1219200"/>
            <a:ext cx="8839200" cy="2438400"/>
          </a:xfrm>
        </p:spPr>
        <p:txBody>
          <a:bodyPr>
            <a:normAutofit/>
          </a:bodyPr>
          <a:lstStyle/>
          <a:p>
            <a:r>
              <a:rPr lang="en-US" dirty="0" smtClean="0"/>
              <a:t>Aggregation of Environmental Indicators for Vulnerability &amp; Risk Assessment</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ctr">
              <a:buNone/>
            </a:pPr>
            <a:r>
              <a:rPr lang="en-US" dirty="0" smtClean="0"/>
              <a:t>[EXCEL EXAMPLE OF MULTIVARIATE ANALYSIS]</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t>(1) Data Selection</a:t>
            </a:r>
          </a:p>
          <a:p>
            <a:pPr>
              <a:buNone/>
            </a:pPr>
            <a:r>
              <a:rPr lang="en-US" dirty="0" smtClean="0"/>
              <a:t>(2) Data Creation / Identification / Integration</a:t>
            </a:r>
          </a:p>
          <a:p>
            <a:pPr>
              <a:buNone/>
            </a:pPr>
            <a:r>
              <a:rPr lang="en-US" dirty="0" smtClean="0"/>
              <a:t>(3) Multivariate Analysis</a:t>
            </a:r>
          </a:p>
          <a:p>
            <a:pPr>
              <a:buNone/>
            </a:pPr>
            <a:r>
              <a:rPr lang="en-US" dirty="0" smtClean="0">
                <a:solidFill>
                  <a:srgbClr val="FF0000"/>
                </a:solidFill>
              </a:rPr>
              <a:t>(4) Standardization</a:t>
            </a:r>
          </a:p>
          <a:p>
            <a:pPr>
              <a:buNone/>
            </a:pPr>
            <a:r>
              <a:rPr lang="en-US" dirty="0" smtClean="0"/>
              <a:t>(5) Weighting</a:t>
            </a:r>
          </a:p>
          <a:p>
            <a:pPr>
              <a:buNone/>
            </a:pPr>
            <a:r>
              <a:rPr lang="en-US" dirty="0" smtClean="0"/>
              <a:t>(6) Aggregation</a:t>
            </a:r>
          </a:p>
          <a:p>
            <a:pPr>
              <a:buNone/>
            </a:pPr>
            <a:r>
              <a:rPr lang="en-US" dirty="0" smtClean="0"/>
              <a:t>(7) Sensitivity / Uncertainty</a:t>
            </a:r>
          </a:p>
          <a:p>
            <a:pPr>
              <a:buNone/>
            </a:pPr>
            <a:r>
              <a:rPr lang="en-US" dirty="0" smtClean="0"/>
              <a:t>(8) Analysis / Visualization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Standardization</a:t>
            </a:r>
            <a:endParaRPr lang="en-US" dirty="0"/>
          </a:p>
        </p:txBody>
      </p:sp>
      <p:sp>
        <p:nvSpPr>
          <p:cNvPr id="3" name="Content Placeholder 2"/>
          <p:cNvSpPr>
            <a:spLocks noGrp="1"/>
          </p:cNvSpPr>
          <p:nvPr>
            <p:ph idx="1"/>
          </p:nvPr>
        </p:nvSpPr>
        <p:spPr/>
        <p:txBody>
          <a:bodyPr/>
          <a:lstStyle/>
          <a:p>
            <a:r>
              <a:rPr lang="en-US" dirty="0" smtClean="0"/>
              <a:t>Attributes in different units need to be standardized so they are comparable.</a:t>
            </a:r>
          </a:p>
          <a:p>
            <a:r>
              <a:rPr lang="en-US" dirty="0" smtClean="0"/>
              <a:t>E.g., adding the number of people living in an area to the annual temperature make no sense, conceptually or mathematically.</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Techniques for Standardization</a:t>
            </a:r>
            <a:endParaRPr lang="en-US" dirty="0"/>
          </a:p>
        </p:txBody>
      </p:sp>
      <p:graphicFrame>
        <p:nvGraphicFramePr>
          <p:cNvPr id="4" name="Table 3"/>
          <p:cNvGraphicFramePr>
            <a:graphicFrameLocks noGrp="1"/>
          </p:cNvGraphicFramePr>
          <p:nvPr/>
        </p:nvGraphicFramePr>
        <p:xfrm>
          <a:off x="685800" y="1219200"/>
          <a:ext cx="8077199" cy="4800600"/>
        </p:xfrm>
        <a:graphic>
          <a:graphicData uri="http://schemas.openxmlformats.org/drawingml/2006/table">
            <a:tbl>
              <a:tblPr/>
              <a:tblGrid>
                <a:gridCol w="3068909"/>
                <a:gridCol w="2966612"/>
                <a:gridCol w="2041678"/>
              </a:tblGrid>
              <a:tr h="271827">
                <a:tc>
                  <a:txBody>
                    <a:bodyPr/>
                    <a:lstStyle/>
                    <a:p>
                      <a:pPr marL="0" marR="0" algn="ctr">
                        <a:lnSpc>
                          <a:spcPct val="115000"/>
                        </a:lnSpc>
                        <a:spcBef>
                          <a:spcPts val="0"/>
                        </a:spcBef>
                        <a:spcAft>
                          <a:spcPts val="0"/>
                        </a:spcAft>
                      </a:pPr>
                      <a:r>
                        <a:rPr lang="en-US" sz="1000" b="1" dirty="0">
                          <a:latin typeface="Calibri"/>
                          <a:ea typeface="Calibri"/>
                          <a:cs typeface="Arial"/>
                        </a:rPr>
                        <a:t>Data Standardization Approach</a:t>
                      </a:r>
                      <a:endParaRPr lang="en-US" sz="1100" dirty="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algn="ctr">
                        <a:lnSpc>
                          <a:spcPct val="115000"/>
                        </a:lnSpc>
                        <a:spcBef>
                          <a:spcPts val="0"/>
                        </a:spcBef>
                        <a:spcAft>
                          <a:spcPts val="0"/>
                        </a:spcAft>
                      </a:pPr>
                      <a:r>
                        <a:rPr lang="en-US" sz="1000" b="1">
                          <a:latin typeface="Calibri"/>
                          <a:ea typeface="Calibri"/>
                          <a:cs typeface="Arial"/>
                        </a:rPr>
                        <a:t>Short Summary</a:t>
                      </a: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algn="ctr">
                        <a:lnSpc>
                          <a:spcPct val="115000"/>
                        </a:lnSpc>
                        <a:spcBef>
                          <a:spcPts val="0"/>
                        </a:spcBef>
                        <a:spcAft>
                          <a:spcPts val="0"/>
                        </a:spcAft>
                      </a:pPr>
                      <a:r>
                        <a:rPr lang="en-US" sz="1000" b="1">
                          <a:latin typeface="Calibri"/>
                          <a:ea typeface="Calibri"/>
                          <a:cs typeface="Arial"/>
                        </a:rPr>
                        <a:t>Sources</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r>
              <a:tr h="851389">
                <a:tc>
                  <a:txBody>
                    <a:bodyPr/>
                    <a:lstStyle/>
                    <a:p>
                      <a:pPr marL="0" marR="0">
                        <a:lnSpc>
                          <a:spcPct val="115000"/>
                        </a:lnSpc>
                        <a:spcBef>
                          <a:spcPts val="0"/>
                        </a:spcBef>
                        <a:spcAft>
                          <a:spcPts val="0"/>
                        </a:spcAft>
                      </a:pPr>
                      <a:r>
                        <a:rPr lang="en-US" sz="1000">
                          <a:latin typeface="Calibri"/>
                          <a:ea typeface="Calibri"/>
                          <a:cs typeface="Arial"/>
                        </a:rPr>
                        <a:t>Quantile</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Data are grouped into quantiles, then scaled from 0-1 based on which quantile they fall into.</a:t>
                      </a: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a:t>
                      </a:r>
                      <a:r>
                        <a:rPr lang="en-US" sz="1000" u="none" strike="noStrike">
                          <a:solidFill>
                            <a:srgbClr val="0000FF"/>
                          </a:solidFill>
                          <a:latin typeface="Calibri"/>
                          <a:ea typeface="Calibri"/>
                          <a:cs typeface="Arial"/>
                          <a:hlinkClick r:id="" action="ppaction://hlinkfile" tooltip="Hurd, 1999 #38"/>
                        </a:rPr>
                        <a:t>Hurd, Leary et al. 1999</a:t>
                      </a:r>
                      <a:r>
                        <a:rPr lang="en-US" sz="1000">
                          <a:latin typeface="Calibri"/>
                          <a:ea typeface="Calibri"/>
                          <a:cs typeface="Arial"/>
                        </a:rPr>
                        <a:t>; </a:t>
                      </a:r>
                      <a:r>
                        <a:rPr lang="en-US" sz="1000" u="none" strike="noStrike">
                          <a:solidFill>
                            <a:srgbClr val="0000FF"/>
                          </a:solidFill>
                          <a:latin typeface="Calibri"/>
                          <a:ea typeface="Calibri"/>
                          <a:cs typeface="Arial"/>
                          <a:hlinkClick r:id="" action="ppaction://hlinkfile" tooltip="Alessa, 2008 #34"/>
                        </a:rPr>
                        <a:t>Alessa, Kliskey et al. 2008</a:t>
                      </a:r>
                      <a:r>
                        <a:rPr lang="en-US" sz="1000">
                          <a:latin typeface="Calibri"/>
                          <a:ea typeface="Calibri"/>
                          <a:cs typeface="Arial"/>
                        </a:rPr>
                        <a:t>; </a:t>
                      </a:r>
                      <a:r>
                        <a:rPr lang="en-US" sz="1000" u="none" strike="noStrike">
                          <a:solidFill>
                            <a:srgbClr val="0000FF"/>
                          </a:solidFill>
                          <a:latin typeface="Calibri"/>
                          <a:ea typeface="Calibri"/>
                          <a:cs typeface="Arial"/>
                          <a:hlinkClick r:id="" action="ppaction://hlinkfile" tooltip="Perch-Nielsen, 2010 #52"/>
                        </a:rPr>
                        <a:t>Perch-Nielsen 2010</a:t>
                      </a:r>
                      <a:r>
                        <a:rPr lang="en-US" sz="1000">
                          <a:latin typeface="Calibri"/>
                          <a:ea typeface="Calibri"/>
                          <a:cs typeface="Arial"/>
                        </a:rPr>
                        <a:t>)</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65014">
                <a:tc>
                  <a:txBody>
                    <a:bodyPr/>
                    <a:lstStyle/>
                    <a:p>
                      <a:pPr marL="0" marR="0">
                        <a:lnSpc>
                          <a:spcPct val="115000"/>
                        </a:lnSpc>
                        <a:spcBef>
                          <a:spcPts val="0"/>
                        </a:spcBef>
                        <a:spcAft>
                          <a:spcPts val="0"/>
                        </a:spcAft>
                      </a:pPr>
                      <a:r>
                        <a:rPr lang="en-US" sz="1000">
                          <a:latin typeface="Calibri"/>
                          <a:ea typeface="Calibri"/>
                          <a:cs typeface="Arial"/>
                        </a:rPr>
                        <a:t>Human Development Index</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a:t>
                      </a:r>
                      <a:r>
                        <a:rPr lang="en-US" sz="1000" u="none" strike="noStrike">
                          <a:solidFill>
                            <a:srgbClr val="0000FF"/>
                          </a:solidFill>
                          <a:latin typeface="Calibri"/>
                          <a:ea typeface="Calibri"/>
                          <a:cs typeface="Arial"/>
                          <a:hlinkClick r:id="" action="ppaction://hlinkfile" tooltip="Sharma, 2008 #44"/>
                        </a:rPr>
                        <a:t>Sharma and Patwardhan 2008</a:t>
                      </a:r>
                      <a:r>
                        <a:rPr lang="en-US" sz="1000">
                          <a:latin typeface="Calibri"/>
                          <a:ea typeface="Calibri"/>
                          <a:cs typeface="Arial"/>
                        </a:rPr>
                        <a:t>)</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58202">
                <a:tc>
                  <a:txBody>
                    <a:bodyPr/>
                    <a:lstStyle/>
                    <a:p>
                      <a:pPr marL="0" marR="0">
                        <a:lnSpc>
                          <a:spcPct val="115000"/>
                        </a:lnSpc>
                        <a:spcBef>
                          <a:spcPts val="0"/>
                        </a:spcBef>
                        <a:spcAft>
                          <a:spcPts val="0"/>
                        </a:spcAft>
                      </a:pPr>
                      <a:r>
                        <a:rPr lang="en-US" sz="1000">
                          <a:latin typeface="Calibri"/>
                          <a:ea typeface="Calibri"/>
                          <a:cs typeface="Arial"/>
                        </a:rPr>
                        <a:t>Division by Max</a:t>
                      </a:r>
                      <a:br>
                        <a:rPr lang="en-US" sz="1000">
                          <a:latin typeface="Calibri"/>
                          <a:ea typeface="Calibri"/>
                          <a:cs typeface="Arial"/>
                        </a:rPr>
                      </a:br>
                      <a:r>
                        <a:rPr lang="en-US" sz="1000">
                          <a:latin typeface="Calibri"/>
                          <a:ea typeface="Calibri"/>
                          <a:cs typeface="Arial"/>
                        </a:rPr>
                        <a:t>(Theoretical Max can be substituted)</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endParaRPr lang="en-US" sz="1000">
                        <a:latin typeface="Calibri"/>
                        <a:ea typeface="Calibri"/>
                        <a:cs typeface="Arial"/>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dirty="0">
                          <a:latin typeface="Calibri"/>
                          <a:ea typeface="Calibri"/>
                          <a:cs typeface="Arial"/>
                        </a:rPr>
                        <a:t>(</a:t>
                      </a:r>
                      <a:r>
                        <a:rPr lang="en-US" sz="1000" u="none" strike="noStrike" dirty="0">
                          <a:solidFill>
                            <a:srgbClr val="0000FF"/>
                          </a:solidFill>
                          <a:latin typeface="Calibri"/>
                          <a:ea typeface="Calibri"/>
                          <a:cs typeface="Arial"/>
                          <a:hlinkClick r:id="" action="ppaction://hlinkfile" tooltip="Cutter, 2000 #36"/>
                        </a:rPr>
                        <a:t>Cutter, Mitchell et al. 2000</a:t>
                      </a:r>
                      <a:r>
                        <a:rPr lang="en-US" sz="1000" dirty="0">
                          <a:latin typeface="Calibri"/>
                          <a:ea typeface="Calibri"/>
                          <a:cs typeface="Arial"/>
                        </a:rPr>
                        <a:t>; </a:t>
                      </a:r>
                      <a:r>
                        <a:rPr lang="en-US" sz="1000" u="none" strike="noStrike" dirty="0">
                          <a:solidFill>
                            <a:srgbClr val="0000FF"/>
                          </a:solidFill>
                          <a:latin typeface="Calibri"/>
                          <a:ea typeface="Calibri"/>
                          <a:cs typeface="Arial"/>
                          <a:hlinkClick r:id="" action="ppaction://hlinkfile" tooltip="Wu, 2002 #46"/>
                        </a:rPr>
                        <a:t>Wu, </a:t>
                      </a:r>
                      <a:r>
                        <a:rPr lang="en-US" sz="1000" u="none" strike="noStrike" dirty="0" err="1">
                          <a:solidFill>
                            <a:srgbClr val="0000FF"/>
                          </a:solidFill>
                          <a:latin typeface="Calibri"/>
                          <a:ea typeface="Calibri"/>
                          <a:cs typeface="Arial"/>
                          <a:hlinkClick r:id="" action="ppaction://hlinkfile" tooltip="Wu, 2002 #46"/>
                        </a:rPr>
                        <a:t>Yarnal</a:t>
                      </a:r>
                      <a:r>
                        <a:rPr lang="en-US" sz="1000" u="none" strike="noStrike" dirty="0">
                          <a:solidFill>
                            <a:srgbClr val="0000FF"/>
                          </a:solidFill>
                          <a:latin typeface="Calibri"/>
                          <a:ea typeface="Calibri"/>
                          <a:cs typeface="Arial"/>
                          <a:hlinkClick r:id="" action="ppaction://hlinkfile" tooltip="Wu, 2002 #46"/>
                        </a:rPr>
                        <a:t> et al. 2002</a:t>
                      </a:r>
                      <a:r>
                        <a:rPr lang="en-US" sz="1000" dirty="0">
                          <a:latin typeface="Calibri"/>
                          <a:ea typeface="Calibri"/>
                          <a:cs typeface="Arial"/>
                        </a:rPr>
                        <a:t>; </a:t>
                      </a:r>
                      <a:r>
                        <a:rPr lang="en-US" sz="1000" u="none" strike="noStrike" dirty="0">
                          <a:solidFill>
                            <a:srgbClr val="0000FF"/>
                          </a:solidFill>
                          <a:latin typeface="Calibri"/>
                          <a:ea typeface="Calibri"/>
                          <a:cs typeface="Arial"/>
                          <a:hlinkClick r:id="" action="ppaction://hlinkfile" tooltip="SDI, 2010 #56"/>
                        </a:rPr>
                        <a:t>SDI 2010</a:t>
                      </a:r>
                      <a:r>
                        <a:rPr lang="en-US" sz="1000" dirty="0">
                          <a:latin typeface="Calibri"/>
                          <a:ea typeface="Calibri"/>
                          <a:cs typeface="Arial"/>
                        </a:rPr>
                        <a:t>)</a:t>
                      </a:r>
                      <a:endParaRPr lang="en-US" sz="1100" dirty="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65014">
                <a:tc>
                  <a:txBody>
                    <a:bodyPr/>
                    <a:lstStyle/>
                    <a:p>
                      <a:pPr marL="0" marR="0">
                        <a:lnSpc>
                          <a:spcPct val="115000"/>
                        </a:lnSpc>
                        <a:spcBef>
                          <a:spcPts val="0"/>
                        </a:spcBef>
                        <a:spcAft>
                          <a:spcPts val="0"/>
                        </a:spcAft>
                      </a:pPr>
                      <a:r>
                        <a:rPr lang="en-US" sz="1000">
                          <a:latin typeface="Calibri"/>
                          <a:ea typeface="Calibri"/>
                          <a:cs typeface="Arial"/>
                        </a:rPr>
                        <a:t>Z-Scores</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The number of standard deviations the indicator value is from the mean.</a:t>
                      </a: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a:t>
                      </a:r>
                      <a:r>
                        <a:rPr lang="en-US" sz="1000" u="none" strike="noStrike">
                          <a:solidFill>
                            <a:srgbClr val="0000FF"/>
                          </a:solidFill>
                          <a:latin typeface="Calibri"/>
                          <a:ea typeface="Calibri"/>
                          <a:cs typeface="Arial"/>
                          <a:hlinkClick r:id="" action="ppaction://hlinkfile" tooltip="Wood, 2010 #58"/>
                        </a:rPr>
                        <a:t>Wood, Burton et al. 2010</a:t>
                      </a:r>
                      <a:r>
                        <a:rPr lang="en-US" sz="1000">
                          <a:latin typeface="Calibri"/>
                          <a:ea typeface="Calibri"/>
                          <a:cs typeface="Arial"/>
                        </a:rPr>
                        <a:t>)</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044577">
                <a:tc>
                  <a:txBody>
                    <a:bodyPr/>
                    <a:lstStyle/>
                    <a:p>
                      <a:pPr marL="0" marR="0">
                        <a:lnSpc>
                          <a:spcPct val="115000"/>
                        </a:lnSpc>
                        <a:spcBef>
                          <a:spcPts val="0"/>
                        </a:spcBef>
                        <a:spcAft>
                          <a:spcPts val="0"/>
                        </a:spcAft>
                      </a:pPr>
                      <a:r>
                        <a:rPr lang="en-US" sz="1000">
                          <a:latin typeface="Calibri"/>
                          <a:ea typeface="Calibri"/>
                          <a:cs typeface="Arial"/>
                        </a:rPr>
                        <a:t>As a proportion of an external indicator</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Dataset normalized by an external dataset (e.g., monetary values in terms of 1990 dollars)</a:t>
                      </a: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a:t>
                      </a:r>
                      <a:r>
                        <a:rPr lang="en-US" sz="1000" u="none" strike="noStrike">
                          <a:solidFill>
                            <a:srgbClr val="0000FF"/>
                          </a:solidFill>
                          <a:latin typeface="Calibri"/>
                          <a:ea typeface="Calibri"/>
                          <a:cs typeface="Arial"/>
                          <a:hlinkClick r:id="" action="ppaction://hlinkfile" tooltip="Auerbach, 1981 #54"/>
                        </a:rPr>
                        <a:t>Auerbach 1981</a:t>
                      </a:r>
                      <a:r>
                        <a:rPr lang="en-US" sz="1000">
                          <a:latin typeface="Calibri"/>
                          <a:ea typeface="Calibri"/>
                          <a:cs typeface="Arial"/>
                        </a:rPr>
                        <a:t>; </a:t>
                      </a:r>
                      <a:r>
                        <a:rPr lang="en-US" sz="1000" u="none" strike="noStrike">
                          <a:solidFill>
                            <a:srgbClr val="0000FF"/>
                          </a:solidFill>
                          <a:latin typeface="Calibri"/>
                          <a:ea typeface="Calibri"/>
                          <a:cs typeface="Arial"/>
                          <a:hlinkClick r:id="" action="ppaction://hlinkfile" tooltip="Moss, 2002 #41"/>
                        </a:rPr>
                        <a:t>Moss, Brenkert et al. 2002</a:t>
                      </a:r>
                      <a:r>
                        <a:rPr lang="en-US" sz="1000">
                          <a:latin typeface="Calibri"/>
                          <a:ea typeface="Calibri"/>
                          <a:cs typeface="Arial"/>
                        </a:rPr>
                        <a:t>; </a:t>
                      </a:r>
                      <a:r>
                        <a:rPr lang="en-US" sz="1000" u="none" strike="noStrike">
                          <a:solidFill>
                            <a:srgbClr val="0000FF"/>
                          </a:solidFill>
                          <a:latin typeface="Calibri"/>
                          <a:ea typeface="Calibri"/>
                          <a:cs typeface="Arial"/>
                          <a:hlinkClick r:id="" action="ppaction://hlinkfile" tooltip="Cutter, 2003 #40"/>
                        </a:rPr>
                        <a:t>Cutter, Boruff et al. 2003</a:t>
                      </a:r>
                      <a:r>
                        <a:rPr lang="en-US" sz="1000">
                          <a:latin typeface="Calibri"/>
                          <a:ea typeface="Calibri"/>
                          <a:cs typeface="Arial"/>
                        </a:rPr>
                        <a:t>; </a:t>
                      </a:r>
                      <a:r>
                        <a:rPr lang="en-US" sz="1000" u="none" strike="noStrike">
                          <a:solidFill>
                            <a:srgbClr val="0000FF"/>
                          </a:solidFill>
                          <a:latin typeface="Calibri"/>
                          <a:ea typeface="Calibri"/>
                          <a:cs typeface="Arial"/>
                          <a:hlinkClick r:id="" action="ppaction://hlinkfile" tooltip="Brooks, 2005 #35"/>
                        </a:rPr>
                        <a:t>Brooks, Neil Adger et al. 2005</a:t>
                      </a:r>
                      <a:r>
                        <a:rPr lang="en-US" sz="1000">
                          <a:latin typeface="Calibri"/>
                          <a:ea typeface="Calibri"/>
                          <a:cs typeface="Arial"/>
                        </a:rPr>
                        <a:t>)</a:t>
                      </a:r>
                      <a:endParaRPr lang="en-US" sz="110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044577">
                <a:tc>
                  <a:txBody>
                    <a:bodyPr/>
                    <a:lstStyle/>
                    <a:p>
                      <a:pPr marL="0" marR="0">
                        <a:lnSpc>
                          <a:spcPct val="115000"/>
                        </a:lnSpc>
                        <a:spcBef>
                          <a:spcPts val="0"/>
                        </a:spcBef>
                        <a:spcAft>
                          <a:spcPts val="0"/>
                        </a:spcAft>
                      </a:pPr>
                      <a:r>
                        <a:rPr lang="en-US" sz="1000" dirty="0" err="1">
                          <a:latin typeface="Calibri"/>
                          <a:ea typeface="Calibri"/>
                          <a:cs typeface="Arial"/>
                        </a:rPr>
                        <a:t>Thresholding</a:t>
                      </a:r>
                      <a:endParaRPr lang="en-US" sz="1100" dirty="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a:latin typeface="Calibri"/>
                          <a:ea typeface="Calibri"/>
                          <a:cs typeface="Arial"/>
                        </a:rPr>
                        <a:t>Either survey design or post-hoc thresholds are determined to separate datasets into comparable sets (e.g., expert decision on what threshold for heat indicates "high vulnerability")</a:t>
                      </a:r>
                      <a:endParaRPr lang="en-US" sz="1100">
                        <a:latin typeface="Calibri"/>
                        <a:ea typeface="Calibri"/>
                        <a:cs typeface="Times New Roman"/>
                      </a:endParaRPr>
                    </a:p>
                  </a:txBody>
                  <a:tcPr marL="66421" marR="6642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000" dirty="0">
                          <a:latin typeface="Calibri"/>
                          <a:ea typeface="Calibri"/>
                          <a:cs typeface="Arial"/>
                        </a:rPr>
                        <a:t>(</a:t>
                      </a:r>
                      <a:r>
                        <a:rPr lang="en-US" sz="1000" u="none" strike="noStrike" dirty="0" err="1">
                          <a:solidFill>
                            <a:srgbClr val="0000FF"/>
                          </a:solidFill>
                          <a:latin typeface="Calibri"/>
                          <a:ea typeface="Calibri"/>
                          <a:cs typeface="Arial"/>
                          <a:hlinkClick r:id="" action="ppaction://hlinkfile" tooltip="Shoaf, 2006 #48"/>
                        </a:rPr>
                        <a:t>Shoaf</a:t>
                      </a:r>
                      <a:r>
                        <a:rPr lang="en-US" sz="1000" u="none" strike="noStrike" dirty="0">
                          <a:solidFill>
                            <a:srgbClr val="0000FF"/>
                          </a:solidFill>
                          <a:latin typeface="Calibri"/>
                          <a:ea typeface="Calibri"/>
                          <a:cs typeface="Arial"/>
                          <a:hlinkClick r:id="" action="ppaction://hlinkfile" tooltip="Shoaf, 2006 #48"/>
                        </a:rPr>
                        <a:t>, </a:t>
                      </a:r>
                      <a:r>
                        <a:rPr lang="en-US" sz="1000" u="none" strike="noStrike" dirty="0" err="1">
                          <a:solidFill>
                            <a:srgbClr val="0000FF"/>
                          </a:solidFill>
                          <a:latin typeface="Calibri"/>
                          <a:ea typeface="Calibri"/>
                          <a:cs typeface="Arial"/>
                          <a:hlinkClick r:id="" action="ppaction://hlinkfile" tooltip="Shoaf, 2006 #48"/>
                        </a:rPr>
                        <a:t>Seligson</a:t>
                      </a:r>
                      <a:r>
                        <a:rPr lang="en-US" sz="1000" u="none" strike="noStrike" dirty="0">
                          <a:solidFill>
                            <a:srgbClr val="0000FF"/>
                          </a:solidFill>
                          <a:latin typeface="Calibri"/>
                          <a:ea typeface="Calibri"/>
                          <a:cs typeface="Arial"/>
                          <a:hlinkClick r:id="" action="ppaction://hlinkfile" tooltip="Shoaf, 2006 #48"/>
                        </a:rPr>
                        <a:t> et al. 2006</a:t>
                      </a:r>
                      <a:r>
                        <a:rPr lang="en-US" sz="1000" dirty="0">
                          <a:latin typeface="Calibri"/>
                          <a:ea typeface="Calibri"/>
                          <a:cs typeface="Arial"/>
                        </a:rPr>
                        <a:t>; </a:t>
                      </a:r>
                      <a:r>
                        <a:rPr lang="en-US" sz="1000" u="none" strike="noStrike" dirty="0" err="1">
                          <a:solidFill>
                            <a:srgbClr val="0000FF"/>
                          </a:solidFill>
                          <a:latin typeface="Calibri"/>
                          <a:ea typeface="Calibri"/>
                          <a:cs typeface="Arial"/>
                          <a:hlinkClick r:id="" action="ppaction://hlinkfile" tooltip="Aceves-Quesada, 2007 #42"/>
                        </a:rPr>
                        <a:t>Aceves</a:t>
                      </a:r>
                      <a:r>
                        <a:rPr lang="en-US" sz="1000" u="none" strike="noStrike" dirty="0">
                          <a:solidFill>
                            <a:srgbClr val="0000FF"/>
                          </a:solidFill>
                          <a:latin typeface="Calibri"/>
                          <a:ea typeface="Calibri"/>
                          <a:cs typeface="Arial"/>
                          <a:hlinkClick r:id="" action="ppaction://hlinkfile" tooltip="Aceves-Quesada, 2007 #42"/>
                        </a:rPr>
                        <a:t>-Quesada, Diaz-Salgado et al. 2007</a:t>
                      </a:r>
                      <a:r>
                        <a:rPr lang="en-US" sz="1000" dirty="0">
                          <a:latin typeface="Calibri"/>
                          <a:ea typeface="Calibri"/>
                          <a:cs typeface="Arial"/>
                        </a:rPr>
                        <a:t>; </a:t>
                      </a:r>
                      <a:r>
                        <a:rPr lang="en-US" sz="1000" u="none" strike="noStrike" dirty="0" err="1">
                          <a:solidFill>
                            <a:srgbClr val="0000FF"/>
                          </a:solidFill>
                          <a:latin typeface="Calibri"/>
                          <a:ea typeface="Calibri"/>
                          <a:cs typeface="Arial"/>
                          <a:hlinkClick r:id="" action="ppaction://hlinkfile" tooltip="López-Marrero, 2010 #49"/>
                        </a:rPr>
                        <a:t>López</a:t>
                      </a:r>
                      <a:r>
                        <a:rPr lang="en-US" sz="1000" u="none" strike="noStrike" dirty="0">
                          <a:solidFill>
                            <a:srgbClr val="0000FF"/>
                          </a:solidFill>
                          <a:latin typeface="Calibri"/>
                          <a:ea typeface="Calibri"/>
                          <a:cs typeface="Arial"/>
                          <a:hlinkClick r:id="" action="ppaction://hlinkfile" tooltip="López-Marrero, 2010 #49"/>
                        </a:rPr>
                        <a:t>-Marrero and </a:t>
                      </a:r>
                      <a:r>
                        <a:rPr lang="en-US" sz="1000" u="none" strike="noStrike" dirty="0" err="1">
                          <a:solidFill>
                            <a:srgbClr val="0000FF"/>
                          </a:solidFill>
                          <a:latin typeface="Calibri"/>
                          <a:ea typeface="Calibri"/>
                          <a:cs typeface="Arial"/>
                          <a:hlinkClick r:id="" action="ppaction://hlinkfile" tooltip="López-Marrero, 2010 #49"/>
                        </a:rPr>
                        <a:t>Yarnal</a:t>
                      </a:r>
                      <a:r>
                        <a:rPr lang="en-US" sz="1000" u="none" strike="noStrike" dirty="0">
                          <a:solidFill>
                            <a:srgbClr val="0000FF"/>
                          </a:solidFill>
                          <a:latin typeface="Calibri"/>
                          <a:ea typeface="Calibri"/>
                          <a:cs typeface="Arial"/>
                          <a:hlinkClick r:id="" action="ppaction://hlinkfile" tooltip="López-Marrero, 2010 #49"/>
                        </a:rPr>
                        <a:t> 2010</a:t>
                      </a:r>
                      <a:r>
                        <a:rPr lang="en-US" sz="1000" dirty="0">
                          <a:latin typeface="Calibri"/>
                          <a:ea typeface="Calibri"/>
                          <a:cs typeface="Arial"/>
                        </a:rPr>
                        <a:t>; </a:t>
                      </a:r>
                      <a:r>
                        <a:rPr lang="en-US" sz="1000" u="none" strike="noStrike" dirty="0">
                          <a:solidFill>
                            <a:srgbClr val="0000FF"/>
                          </a:solidFill>
                          <a:latin typeface="Calibri"/>
                          <a:ea typeface="Calibri"/>
                          <a:cs typeface="Arial"/>
                          <a:hlinkClick r:id="" action="ppaction://hlinkfile" tooltip="NOAA, 2010 #55"/>
                        </a:rPr>
                        <a:t>NOAA 2010</a:t>
                      </a:r>
                      <a:r>
                        <a:rPr lang="en-US" sz="1000" dirty="0">
                          <a:latin typeface="Calibri"/>
                          <a:ea typeface="Calibri"/>
                          <a:cs typeface="Arial"/>
                        </a:rPr>
                        <a:t>)</a:t>
                      </a:r>
                      <a:endParaRPr lang="en-US" sz="1100" dirty="0">
                        <a:latin typeface="Calibri"/>
                        <a:ea typeface="Calibri"/>
                        <a:cs typeface="Times New Roman"/>
                      </a:endParaRPr>
                    </a:p>
                  </a:txBody>
                  <a:tcPr marL="70726" marR="70726" marT="35671" marB="3567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pic>
        <p:nvPicPr>
          <p:cNvPr id="34818" name="Picture 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4648200" y="2438400"/>
            <a:ext cx="942975" cy="342900"/>
          </a:xfrm>
          <a:prstGeom prst="rect">
            <a:avLst/>
          </a:prstGeom>
          <a:noFill/>
        </p:spPr>
      </p:pic>
      <p:pic>
        <p:nvPicPr>
          <p:cNvPr id="34817" name="Picture 1"/>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4953000" y="2971800"/>
            <a:ext cx="323850" cy="333375"/>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lnSpcReduction="10000"/>
          </a:bodyPr>
          <a:lstStyle/>
          <a:p>
            <a:pPr fontAlgn="t"/>
            <a:r>
              <a:rPr lang="en-US" dirty="0" err="1" smtClean="0">
                <a:solidFill>
                  <a:srgbClr val="FF0000"/>
                </a:solidFill>
              </a:rPr>
              <a:t>Quantile</a:t>
            </a:r>
            <a:endParaRPr lang="en-US" dirty="0" smtClean="0">
              <a:solidFill>
                <a:srgbClr val="FF0000"/>
              </a:solidFill>
            </a:endParaRPr>
          </a:p>
          <a:p>
            <a:pPr lvl="1" fontAlgn="t"/>
            <a:r>
              <a:rPr lang="en-US" dirty="0" smtClean="0"/>
              <a:t>Indicator has limited precision or accuracy</a:t>
            </a:r>
          </a:p>
          <a:p>
            <a:pPr lvl="1" fontAlgn="t"/>
            <a:r>
              <a:rPr lang="en-US" dirty="0" smtClean="0"/>
              <a:t>Groupings are more interesting than actual values</a:t>
            </a:r>
          </a:p>
          <a:p>
            <a:pPr lvl="1" fontAlgn="t">
              <a:buNone/>
            </a:pPr>
            <a:r>
              <a:rPr lang="en-US" b="1" u="sng" dirty="0" smtClean="0"/>
              <a:t>EXAMPLE:</a:t>
            </a:r>
          </a:p>
          <a:p>
            <a:pPr lvl="1" fontAlgn="t">
              <a:buNone/>
            </a:pPr>
            <a:r>
              <a:rPr lang="en-US" dirty="0" smtClean="0"/>
              <a:t>Data on economic welfare for countries around the world.</a:t>
            </a:r>
          </a:p>
          <a:p>
            <a:pPr lvl="1" fontAlgn="t">
              <a:buNone/>
            </a:pPr>
            <a:endParaRPr lang="en-US" dirty="0" smtClean="0"/>
          </a:p>
          <a:p>
            <a:pPr lvl="1" fontAlgn="t">
              <a:buNone/>
            </a:pPr>
            <a:r>
              <a:rPr lang="en-US" b="1" u="sng" dirty="0" smtClean="0"/>
              <a:t>Biggest Disadvantage:</a:t>
            </a:r>
          </a:p>
          <a:p>
            <a:pPr lvl="1" fontAlgn="t">
              <a:buNone/>
            </a:pPr>
            <a:r>
              <a:rPr lang="en-US" dirty="0" smtClean="0"/>
              <a:t>You do not retain information on the absolute differences between different values.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lnSpcReduction="10000"/>
          </a:bodyPr>
          <a:lstStyle/>
          <a:p>
            <a:pPr fontAlgn="t"/>
            <a:r>
              <a:rPr lang="en-US" dirty="0" smtClean="0">
                <a:solidFill>
                  <a:srgbClr val="FF0000"/>
                </a:solidFill>
              </a:rPr>
              <a:t>Human Development Index</a:t>
            </a:r>
          </a:p>
          <a:p>
            <a:pPr lvl="1" fontAlgn="t"/>
            <a:r>
              <a:rPr lang="en-US" dirty="0" smtClean="0"/>
              <a:t>Differences between scores within the indicator are very important</a:t>
            </a:r>
          </a:p>
          <a:p>
            <a:pPr lvl="1" fontAlgn="t"/>
            <a:r>
              <a:rPr lang="en-US" dirty="0" smtClean="0"/>
              <a:t>Effectively “stretches” the values from 0 to 1.</a:t>
            </a:r>
          </a:p>
          <a:p>
            <a:pPr lvl="1" fontAlgn="t">
              <a:buNone/>
            </a:pPr>
            <a:r>
              <a:rPr lang="en-US" b="1" u="sng" dirty="0" smtClean="0"/>
              <a:t>EXAMPLE:</a:t>
            </a:r>
          </a:p>
          <a:p>
            <a:pPr lvl="1" fontAlgn="t">
              <a:buNone/>
            </a:pPr>
            <a:r>
              <a:rPr lang="en-US" dirty="0" smtClean="0"/>
              <a:t>Stream Flow Variability</a:t>
            </a:r>
          </a:p>
          <a:p>
            <a:pPr lvl="1" fontAlgn="t">
              <a:buNone/>
            </a:pPr>
            <a:endParaRPr lang="en-US" dirty="0" smtClean="0"/>
          </a:p>
          <a:p>
            <a:pPr lvl="1" fontAlgn="t">
              <a:buNone/>
            </a:pPr>
            <a:r>
              <a:rPr lang="en-US" b="1" u="sng" dirty="0" smtClean="0"/>
              <a:t>Biggest Disadvantage:</a:t>
            </a:r>
          </a:p>
          <a:p>
            <a:pPr lvl="1" fontAlgn="t">
              <a:buNone/>
            </a:pPr>
            <a:r>
              <a:rPr lang="en-US" dirty="0" smtClean="0"/>
              <a:t>Stretching can suggest larger differences than actually exist.</a:t>
            </a:r>
          </a:p>
          <a:p>
            <a:pPr lvl="1" fontAlgn="t">
              <a:buNone/>
            </a:pPr>
            <a:endParaRPr lang="en-US" dirty="0"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a:bodyPr>
          <a:lstStyle/>
          <a:p>
            <a:pPr fontAlgn="t"/>
            <a:r>
              <a:rPr lang="en-US" dirty="0" smtClean="0">
                <a:solidFill>
                  <a:srgbClr val="FF0000"/>
                </a:solidFill>
              </a:rPr>
              <a:t>Division by Max</a:t>
            </a:r>
          </a:p>
          <a:p>
            <a:pPr lvl="1" fontAlgn="t"/>
            <a:r>
              <a:rPr lang="en-US" dirty="0" smtClean="0"/>
              <a:t>Absolute values are important</a:t>
            </a:r>
          </a:p>
          <a:p>
            <a:pPr lvl="1" fontAlgn="t"/>
            <a:r>
              <a:rPr lang="en-US" dirty="0" smtClean="0"/>
              <a:t>Data is very precise</a:t>
            </a:r>
          </a:p>
          <a:p>
            <a:pPr lvl="1" fontAlgn="t">
              <a:buNone/>
            </a:pPr>
            <a:r>
              <a:rPr lang="en-US" b="1" u="sng" dirty="0" smtClean="0"/>
              <a:t>EXAMPLE:</a:t>
            </a:r>
          </a:p>
          <a:p>
            <a:pPr lvl="1" fontAlgn="t">
              <a:buNone/>
            </a:pPr>
            <a:r>
              <a:rPr lang="en-US" dirty="0" smtClean="0"/>
              <a:t>Precipitation if the goal is to estimate absolute risk of flooding.</a:t>
            </a:r>
          </a:p>
          <a:p>
            <a:pPr lvl="1" fontAlgn="t">
              <a:buNone/>
            </a:pPr>
            <a:endParaRPr lang="en-US" dirty="0" smtClean="0"/>
          </a:p>
          <a:p>
            <a:pPr lvl="1" fontAlgn="t">
              <a:buNone/>
            </a:pPr>
            <a:r>
              <a:rPr lang="en-US" b="1" u="sng" dirty="0" smtClean="0"/>
              <a:t>Biggest Disadvantage:</a:t>
            </a:r>
          </a:p>
          <a:p>
            <a:pPr lvl="1" fontAlgn="t">
              <a:buNone/>
            </a:pPr>
            <a:r>
              <a:rPr lang="en-US" b="1" dirty="0" smtClean="0"/>
              <a:t>Very</a:t>
            </a:r>
            <a:r>
              <a:rPr lang="en-US" dirty="0" smtClean="0"/>
              <a:t> data-reliant!</a:t>
            </a:r>
          </a:p>
          <a:p>
            <a:pPr lvl="1" fontAlgn="t">
              <a:buNone/>
            </a:pPr>
            <a:endParaRPr lang="en-US" dirty="0" smtClean="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lnSpcReduction="10000"/>
          </a:bodyPr>
          <a:lstStyle/>
          <a:p>
            <a:pPr fontAlgn="t"/>
            <a:r>
              <a:rPr lang="en-US" dirty="0" smtClean="0">
                <a:solidFill>
                  <a:srgbClr val="FF0000"/>
                </a:solidFill>
              </a:rPr>
              <a:t>Z-Scores</a:t>
            </a:r>
          </a:p>
          <a:p>
            <a:pPr lvl="1" fontAlgn="t"/>
            <a:r>
              <a:rPr lang="en-US" dirty="0" smtClean="0"/>
              <a:t>Interested in how unusual a unit is compared to the mean</a:t>
            </a:r>
            <a:br>
              <a:rPr lang="en-US" dirty="0" smtClean="0"/>
            </a:br>
            <a:endParaRPr lang="en-US" dirty="0" smtClean="0"/>
          </a:p>
          <a:p>
            <a:pPr lvl="1" fontAlgn="t">
              <a:buNone/>
            </a:pPr>
            <a:r>
              <a:rPr lang="en-US" b="1" u="sng" dirty="0" smtClean="0"/>
              <a:t>EXAMPLE:</a:t>
            </a:r>
          </a:p>
          <a:p>
            <a:pPr lvl="1" fontAlgn="t">
              <a:buNone/>
            </a:pPr>
            <a:r>
              <a:rPr lang="en-US" dirty="0" smtClean="0"/>
              <a:t>Precipitation if the goal is to estimate relative risk of flooding events.</a:t>
            </a:r>
          </a:p>
          <a:p>
            <a:pPr lvl="1" fontAlgn="t">
              <a:buNone/>
            </a:pPr>
            <a:endParaRPr lang="en-US" dirty="0" smtClean="0"/>
          </a:p>
          <a:p>
            <a:pPr lvl="1" fontAlgn="t">
              <a:buNone/>
            </a:pPr>
            <a:r>
              <a:rPr lang="en-US" b="1" u="sng" dirty="0" smtClean="0"/>
              <a:t>Biggest Disadvantage:</a:t>
            </a:r>
          </a:p>
          <a:p>
            <a:pPr lvl="1" fontAlgn="t">
              <a:buNone/>
            </a:pPr>
            <a:r>
              <a:rPr lang="en-US" dirty="0" smtClean="0"/>
              <a:t>Only helpful for relative studies (cannot be used to determine absolute risk)</a:t>
            </a:r>
          </a:p>
          <a:p>
            <a:pPr lvl="1" fontAlgn="t">
              <a:buNone/>
            </a:pPr>
            <a:endParaRPr lang="en-US" dirty="0" smtClean="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a:bodyPr>
          <a:lstStyle/>
          <a:p>
            <a:pPr fontAlgn="t"/>
            <a:r>
              <a:rPr lang="en-US" dirty="0" smtClean="0">
                <a:solidFill>
                  <a:srgbClr val="FF0000"/>
                </a:solidFill>
              </a:rPr>
              <a:t>Proportion of an external indicator</a:t>
            </a:r>
          </a:p>
          <a:p>
            <a:pPr lvl="1" fontAlgn="t"/>
            <a:r>
              <a:rPr lang="en-US" dirty="0" smtClean="0"/>
              <a:t>Mostly done to compare economic outputs</a:t>
            </a:r>
            <a:br>
              <a:rPr lang="en-US" dirty="0" smtClean="0"/>
            </a:br>
            <a:endParaRPr lang="en-US" dirty="0" smtClean="0"/>
          </a:p>
          <a:p>
            <a:pPr lvl="1" fontAlgn="t">
              <a:buNone/>
            </a:pPr>
            <a:r>
              <a:rPr lang="en-US" b="1" u="sng" dirty="0" smtClean="0"/>
              <a:t>EXAMPLE:</a:t>
            </a:r>
          </a:p>
          <a:p>
            <a:pPr lvl="1" fontAlgn="t">
              <a:buNone/>
            </a:pPr>
            <a:r>
              <a:rPr lang="en-US" dirty="0" smtClean="0"/>
              <a:t>The GDP of Great Britain in 1990 as a proportion of the US’s GDP</a:t>
            </a:r>
          </a:p>
          <a:p>
            <a:pPr lvl="1" fontAlgn="t">
              <a:buNone/>
            </a:pPr>
            <a:endParaRPr lang="en-US" dirty="0" smtClean="0"/>
          </a:p>
          <a:p>
            <a:pPr lvl="1" fontAlgn="t">
              <a:buNone/>
            </a:pPr>
            <a:r>
              <a:rPr lang="en-US" b="1" u="sng" dirty="0" smtClean="0"/>
              <a:t>Biggest Disadvantage:</a:t>
            </a:r>
          </a:p>
          <a:p>
            <a:pPr lvl="1" fontAlgn="t">
              <a:buNone/>
            </a:pPr>
            <a:r>
              <a:rPr lang="en-US" dirty="0" smtClean="0"/>
              <a:t>Only makes sense if you have a relevant external indicator.</a:t>
            </a:r>
          </a:p>
          <a:p>
            <a:pPr lvl="1" fontAlgn="t">
              <a:buNone/>
            </a:pPr>
            <a:endParaRPr lang="en-US" dirty="0" smtClean="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each Technique</a:t>
            </a:r>
            <a:endParaRPr lang="en-US" dirty="0"/>
          </a:p>
        </p:txBody>
      </p:sp>
      <p:sp>
        <p:nvSpPr>
          <p:cNvPr id="3" name="Content Placeholder 2"/>
          <p:cNvSpPr>
            <a:spLocks noGrp="1"/>
          </p:cNvSpPr>
          <p:nvPr>
            <p:ph idx="1"/>
          </p:nvPr>
        </p:nvSpPr>
        <p:spPr>
          <a:xfrm>
            <a:off x="457200" y="1219200"/>
            <a:ext cx="8229600" cy="4983163"/>
          </a:xfrm>
        </p:spPr>
        <p:txBody>
          <a:bodyPr>
            <a:normAutofit fontScale="92500" lnSpcReduction="20000"/>
          </a:bodyPr>
          <a:lstStyle/>
          <a:p>
            <a:pPr fontAlgn="t"/>
            <a:r>
              <a:rPr lang="en-US" dirty="0" err="1" smtClean="0">
                <a:solidFill>
                  <a:srgbClr val="FF0000"/>
                </a:solidFill>
              </a:rPr>
              <a:t>Thresholding</a:t>
            </a:r>
            <a:endParaRPr lang="en-US" dirty="0" smtClean="0">
              <a:solidFill>
                <a:srgbClr val="FF0000"/>
              </a:solidFill>
            </a:endParaRPr>
          </a:p>
          <a:p>
            <a:pPr lvl="1" fontAlgn="t"/>
            <a:r>
              <a:rPr lang="en-US" dirty="0" smtClean="0"/>
              <a:t>Can help to group areas into different levels of vulnerability when you have a great deal of knowledge about the indicator</a:t>
            </a:r>
            <a:br>
              <a:rPr lang="en-US" dirty="0" smtClean="0"/>
            </a:br>
            <a:endParaRPr lang="en-US" dirty="0" smtClean="0"/>
          </a:p>
          <a:p>
            <a:pPr lvl="1" fontAlgn="t">
              <a:buNone/>
            </a:pPr>
            <a:r>
              <a:rPr lang="en-US" b="1" u="sng" dirty="0" smtClean="0"/>
              <a:t>EXAMPLE:</a:t>
            </a:r>
          </a:p>
          <a:p>
            <a:pPr lvl="1" fontAlgn="t">
              <a:buNone/>
            </a:pPr>
            <a:r>
              <a:rPr lang="en-US" dirty="0" smtClean="0"/>
              <a:t>CO2 emissions – Levels below ~200PPM may not be concerning, levels from 200-400PPM are of some concern, 400PPM + are very concerning.</a:t>
            </a:r>
          </a:p>
          <a:p>
            <a:pPr lvl="1" fontAlgn="t">
              <a:buNone/>
            </a:pPr>
            <a:endParaRPr lang="en-US" dirty="0" smtClean="0"/>
          </a:p>
          <a:p>
            <a:pPr lvl="1" fontAlgn="t">
              <a:buNone/>
            </a:pPr>
            <a:r>
              <a:rPr lang="en-US" b="1" u="sng" dirty="0" smtClean="0"/>
              <a:t>Biggest Disadvantage:</a:t>
            </a:r>
          </a:p>
          <a:p>
            <a:pPr lvl="1" fontAlgn="t">
              <a:buNone/>
            </a:pPr>
            <a:r>
              <a:rPr lang="en-US" dirty="0" smtClean="0"/>
              <a:t>You have to know your indicator VERY well.  Very labor intensive.</a:t>
            </a:r>
          </a:p>
          <a:p>
            <a:pPr lvl="1" fontAlgn="t">
              <a:buNone/>
            </a:pPr>
            <a:endParaRPr lang="en-US" dirty="0" smtClean="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Logistics</a:t>
            </a:r>
            <a:endParaRPr lang="en-US" dirty="0"/>
          </a:p>
        </p:txBody>
      </p:sp>
      <p:sp>
        <p:nvSpPr>
          <p:cNvPr id="3" name="Content Placeholder 2"/>
          <p:cNvSpPr>
            <a:spLocks noGrp="1"/>
          </p:cNvSpPr>
          <p:nvPr>
            <p:ph idx="1"/>
          </p:nvPr>
        </p:nvSpPr>
        <p:spPr/>
        <p:txBody>
          <a:bodyPr/>
          <a:lstStyle/>
          <a:p>
            <a:r>
              <a:rPr lang="en-US" dirty="0" smtClean="0"/>
              <a:t>We are going to start on Problem Set 2 in lab Monday, I will try to post it on Cicada before the end of the week.</a:t>
            </a:r>
          </a:p>
          <a:p>
            <a:r>
              <a:rPr lang="en-US" dirty="0" smtClean="0"/>
              <a:t>It will employ Interpolation, the Aggregation Techniques we will begin to learn today, and a *little* bit of GIS.</a:t>
            </a:r>
          </a:p>
          <a:p>
            <a:r>
              <a:rPr lang="en-US" dirty="0" smtClean="0"/>
              <a:t>Remember, Reading Assignment 4 is due at midnight on Monday.  </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4495800" y="2057400"/>
          <a:ext cx="4343398" cy="3949986"/>
        </p:xfrm>
        <a:graphic>
          <a:graphicData uri="http://schemas.openxmlformats.org/drawingml/2006/table">
            <a:tbl>
              <a:tblPr/>
              <a:tblGrid>
                <a:gridCol w="951061"/>
                <a:gridCol w="951061"/>
                <a:gridCol w="917278"/>
                <a:gridCol w="1523998"/>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err="1" smtClean="0">
                          <a:solidFill>
                            <a:schemeClr val="bg1"/>
                          </a:solidFill>
                          <a:latin typeface="Calibri"/>
                          <a:ea typeface="Calibri"/>
                          <a:cs typeface="Times New Roman"/>
                        </a:rPr>
                        <a:t>Precip</a:t>
                      </a:r>
                      <a:r>
                        <a:rPr lang="en-US" sz="1100" b="1" dirty="0" smtClean="0">
                          <a:solidFill>
                            <a:schemeClr val="bg1"/>
                          </a:solidFill>
                          <a:latin typeface="Calibri"/>
                          <a:ea typeface="Calibri"/>
                          <a:cs typeface="Times New Roman"/>
                        </a:rPr>
                        <a:t> (mm/week)</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Rank-Order</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 / Max Rank</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(1/10) = 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2.3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(5/10) = 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2.5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965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1810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100" dirty="0" smtClean="0">
                          <a:latin typeface="Calibri"/>
                          <a:ea typeface="Calibri"/>
                          <a:cs typeface="Times New Roman"/>
                        </a:rPr>
                        <a:t>1805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itle 1"/>
          <p:cNvSpPr>
            <a:spLocks noGrp="1"/>
          </p:cNvSpPr>
          <p:nvPr>
            <p:ph type="title"/>
          </p:nvPr>
        </p:nvSpPr>
        <p:spPr>
          <a:xfrm>
            <a:off x="457200" y="274638"/>
            <a:ext cx="8229600" cy="1143000"/>
          </a:xfrm>
        </p:spPr>
        <p:txBody>
          <a:bodyPr/>
          <a:lstStyle/>
          <a:p>
            <a:r>
              <a:rPr lang="en-US" dirty="0" smtClean="0"/>
              <a:t>When to use each Technique</a:t>
            </a:r>
            <a:endParaRPr lang="en-US" dirty="0"/>
          </a:p>
        </p:txBody>
      </p:sp>
      <p:sp>
        <p:nvSpPr>
          <p:cNvPr id="7" name="TextBox 6"/>
          <p:cNvSpPr txBox="1"/>
          <p:nvPr/>
        </p:nvSpPr>
        <p:spPr>
          <a:xfrm>
            <a:off x="304800" y="1447800"/>
            <a:ext cx="4038600" cy="5355312"/>
          </a:xfrm>
          <a:prstGeom prst="rect">
            <a:avLst/>
          </a:prstGeom>
          <a:noFill/>
        </p:spPr>
        <p:txBody>
          <a:bodyPr wrap="square" rtlCol="0">
            <a:spAutoFit/>
          </a:bodyPr>
          <a:lstStyle/>
          <a:p>
            <a:r>
              <a:rPr lang="en-US" dirty="0" smtClean="0">
                <a:solidFill>
                  <a:srgbClr val="FF0000"/>
                </a:solidFill>
              </a:rPr>
              <a:t>Rank-Order</a:t>
            </a:r>
          </a:p>
          <a:p>
            <a:endParaRPr lang="en-US" dirty="0" smtClean="0"/>
          </a:p>
          <a:p>
            <a:r>
              <a:rPr lang="en-US" dirty="0" smtClean="0"/>
              <a:t>Very helpful if you cannot threshold, and have limited information about the accuracy of your data.</a:t>
            </a:r>
          </a:p>
          <a:p>
            <a:r>
              <a:rPr lang="en-US" dirty="0" smtClean="0"/>
              <a:t>For Each Attribute, you:</a:t>
            </a:r>
            <a:br>
              <a:rPr lang="en-US" dirty="0" smtClean="0"/>
            </a:br>
            <a:endParaRPr lang="en-US" dirty="0" smtClean="0"/>
          </a:p>
          <a:p>
            <a:pPr marL="342900" indent="-342900">
              <a:buAutoNum type="arabicParenBoth"/>
            </a:pPr>
            <a:r>
              <a:rPr lang="en-US" dirty="0" smtClean="0"/>
              <a:t>Determine the rank of each unit of analysis (in our case, Hydrologic Unit Codes [HUCs]).   Make sure to rank in the right order – more vulnerable areas need to have a lower rank, while less vulnerable areas should have smaller values / higher ranks (closer to 1).</a:t>
            </a:r>
          </a:p>
          <a:p>
            <a:pPr marL="342900" indent="-342900">
              <a:buAutoNum type="arabicParenBoth"/>
            </a:pPr>
            <a:r>
              <a:rPr lang="en-US" dirty="0" smtClean="0"/>
              <a:t>Divide each value by the maximum rank.</a:t>
            </a:r>
          </a:p>
          <a:p>
            <a:pPr marL="342900" indent="-342900">
              <a:buAutoNum type="arabicParenBoth"/>
            </a:pPr>
            <a:endParaRPr lang="en-US" dirty="0" smtClean="0"/>
          </a:p>
          <a:p>
            <a:endParaRPr lang="en-US" dirty="0"/>
          </a:p>
        </p:txBody>
      </p:sp>
      <p:sp>
        <p:nvSpPr>
          <p:cNvPr id="8" name="TextBox 7"/>
          <p:cNvSpPr txBox="1"/>
          <p:nvPr/>
        </p:nvSpPr>
        <p:spPr>
          <a:xfrm>
            <a:off x="4343400" y="1447800"/>
            <a:ext cx="4343400" cy="369332"/>
          </a:xfrm>
          <a:prstGeom prst="rect">
            <a:avLst/>
          </a:prstGeom>
          <a:noFill/>
        </p:spPr>
        <p:txBody>
          <a:bodyPr wrap="square" rtlCol="0">
            <a:spAutoFit/>
          </a:bodyPr>
          <a:lstStyle/>
          <a:p>
            <a:r>
              <a:rPr lang="en-US" b="1" u="sng" dirty="0" smtClean="0"/>
              <a:t>Flood Risk Example (more rain = more risk)</a:t>
            </a:r>
            <a:endParaRPr lang="en-US" b="1" u="sng" dirty="0"/>
          </a:p>
        </p:txBody>
      </p:sp>
      <p:sp>
        <p:nvSpPr>
          <p:cNvPr id="9" name="Rectangle 8"/>
          <p:cNvSpPr/>
          <p:nvPr/>
        </p:nvSpPr>
        <p:spPr>
          <a:xfrm>
            <a:off x="0" y="6248400"/>
            <a:ext cx="9144000" cy="800219"/>
          </a:xfrm>
          <a:prstGeom prst="rect">
            <a:avLst/>
          </a:prstGeom>
        </p:spPr>
        <p:txBody>
          <a:bodyPr wrap="square">
            <a:spAutoFit/>
          </a:bodyPr>
          <a:lstStyle/>
          <a:p>
            <a:r>
              <a:rPr lang="en-US" sz="1400" dirty="0" err="1" smtClean="0"/>
              <a:t>Vörösmarty</a:t>
            </a:r>
            <a:r>
              <a:rPr lang="en-US" sz="1400" dirty="0" smtClean="0"/>
              <a:t>, C., P. McIntyre, et al. (2010). "Global threats to human water security and river biodiversity." </a:t>
            </a:r>
            <a:r>
              <a:rPr lang="en-US" sz="1400" u="sng" dirty="0" smtClean="0"/>
              <a:t>Nature </a:t>
            </a:r>
            <a:r>
              <a:rPr lang="en-US" sz="1400" b="1" u="sng" dirty="0" smtClean="0"/>
              <a:t>467(7315): 555-561.</a:t>
            </a:r>
          </a:p>
          <a:p>
            <a:r>
              <a:rPr lang="en-US" dirty="0" smtClean="0"/>
              <a:t>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ctr">
              <a:buNone/>
            </a:pPr>
            <a:r>
              <a:rPr lang="en-US" dirty="0" smtClean="0"/>
              <a:t>[EXCEL EXAMPLE OF STANDARDIZATION]</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t>(1) Data Selection</a:t>
            </a:r>
          </a:p>
          <a:p>
            <a:pPr>
              <a:buNone/>
            </a:pPr>
            <a:r>
              <a:rPr lang="en-US" dirty="0" smtClean="0"/>
              <a:t>(2) Data Creation / Identification / Integration</a:t>
            </a:r>
          </a:p>
          <a:p>
            <a:pPr>
              <a:buNone/>
            </a:pPr>
            <a:r>
              <a:rPr lang="en-US" dirty="0" smtClean="0"/>
              <a:t>(3) Multivariate Analysis</a:t>
            </a:r>
          </a:p>
          <a:p>
            <a:pPr>
              <a:buNone/>
            </a:pPr>
            <a:r>
              <a:rPr lang="en-US" dirty="0" smtClean="0"/>
              <a:t>(4) Standardization</a:t>
            </a:r>
          </a:p>
          <a:p>
            <a:pPr>
              <a:buNone/>
            </a:pPr>
            <a:r>
              <a:rPr lang="en-US" dirty="0" smtClean="0">
                <a:solidFill>
                  <a:srgbClr val="FF0000"/>
                </a:solidFill>
              </a:rPr>
              <a:t>(5) Weighting</a:t>
            </a:r>
          </a:p>
          <a:p>
            <a:pPr>
              <a:buNone/>
            </a:pPr>
            <a:r>
              <a:rPr lang="en-US" dirty="0" smtClean="0"/>
              <a:t>(6) Aggregation</a:t>
            </a:r>
          </a:p>
          <a:p>
            <a:pPr>
              <a:buNone/>
            </a:pPr>
            <a:r>
              <a:rPr lang="en-US" dirty="0" smtClean="0"/>
              <a:t>(7) Sensitivity / Uncertainty</a:t>
            </a:r>
          </a:p>
          <a:p>
            <a:pPr>
              <a:buNone/>
            </a:pPr>
            <a:r>
              <a:rPr lang="en-US" dirty="0" smtClean="0"/>
              <a:t>(8) Analysis / Visualization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Many methods for weighting…</a:t>
            </a:r>
            <a:endParaRPr lang="en-US" dirty="0"/>
          </a:p>
        </p:txBody>
      </p:sp>
      <p:sp>
        <p:nvSpPr>
          <p:cNvPr id="3" name="Content Placeholder 2"/>
          <p:cNvSpPr>
            <a:spLocks noGrp="1"/>
          </p:cNvSpPr>
          <p:nvPr>
            <p:ph idx="1"/>
          </p:nvPr>
        </p:nvSpPr>
        <p:spPr/>
        <p:txBody>
          <a:bodyPr/>
          <a:lstStyle/>
          <a:p>
            <a:r>
              <a:rPr lang="en-US" dirty="0" smtClean="0"/>
              <a:t>You already learned:</a:t>
            </a:r>
          </a:p>
          <a:p>
            <a:pPr lvl="1"/>
            <a:r>
              <a:rPr lang="en-US" dirty="0" smtClean="0"/>
              <a:t>Relative to minimum</a:t>
            </a:r>
          </a:p>
          <a:p>
            <a:pPr lvl="2"/>
            <a:r>
              <a:rPr lang="en-US" dirty="0" smtClean="0"/>
              <a:t>What is the least important attribute?  How many times more important are other attributes than it?</a:t>
            </a:r>
          </a:p>
          <a:p>
            <a:pPr lvl="1"/>
            <a:r>
              <a:rPr lang="en-US" dirty="0" smtClean="0"/>
              <a:t>Swing Weighting</a:t>
            </a:r>
          </a:p>
          <a:p>
            <a:pPr lvl="2"/>
            <a:r>
              <a:rPr lang="en-US" dirty="0" smtClean="0"/>
              <a:t>How important is a swing from the worst outcome to the best for a given indicator?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Many methods for weighting…</a:t>
            </a:r>
            <a:endParaRPr lang="en-US" dirty="0"/>
          </a:p>
        </p:txBody>
      </p:sp>
      <p:sp>
        <p:nvSpPr>
          <p:cNvPr id="3" name="Content Placeholder 2"/>
          <p:cNvSpPr>
            <a:spLocks noGrp="1"/>
          </p:cNvSpPr>
          <p:nvPr>
            <p:ph idx="1"/>
          </p:nvPr>
        </p:nvSpPr>
        <p:spPr/>
        <p:txBody>
          <a:bodyPr>
            <a:normAutofit lnSpcReduction="10000"/>
          </a:bodyPr>
          <a:lstStyle/>
          <a:p>
            <a:r>
              <a:rPr lang="en-US" dirty="0" smtClean="0"/>
              <a:t>Most commonly applied weighting approach in risk assessment is “Equal Weights”, in which every attribute receives the same weight (generally 1 / the number of attributes).</a:t>
            </a:r>
            <a:br>
              <a:rPr lang="en-US" dirty="0" smtClean="0"/>
            </a:br>
            <a:endParaRPr lang="en-US" dirty="0" smtClean="0"/>
          </a:p>
          <a:p>
            <a:r>
              <a:rPr lang="en-US" dirty="0" smtClean="0"/>
              <a:t>This assumes that all indicators are equally important!</a:t>
            </a:r>
            <a:br>
              <a:rPr lang="en-US" dirty="0" smtClean="0"/>
            </a:br>
            <a:endParaRPr lang="en-US" dirty="0" smtClean="0"/>
          </a:p>
          <a:p>
            <a:r>
              <a:rPr lang="en-US" dirty="0" smtClean="0"/>
              <a:t>AHP will be our next tool.</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Considerations when you weight</a:t>
            </a:r>
            <a:endParaRPr lang="en-US" dirty="0"/>
          </a:p>
        </p:txBody>
      </p:sp>
      <p:sp>
        <p:nvSpPr>
          <p:cNvPr id="3" name="Content Placeholder 2"/>
          <p:cNvSpPr>
            <a:spLocks noGrp="1"/>
          </p:cNvSpPr>
          <p:nvPr>
            <p:ph idx="1"/>
          </p:nvPr>
        </p:nvSpPr>
        <p:spPr/>
        <p:txBody>
          <a:bodyPr/>
          <a:lstStyle/>
          <a:p>
            <a:r>
              <a:rPr lang="en-US" dirty="0" err="1" smtClean="0"/>
              <a:t>Multicollinearity</a:t>
            </a:r>
            <a:r>
              <a:rPr lang="en-US" dirty="0" smtClean="0"/>
              <a:t>!  If two indicators have the same data in them, giving them a lot of weight can lead to “double counting”.</a:t>
            </a:r>
          </a:p>
          <a:p>
            <a:r>
              <a:rPr lang="en-US" dirty="0" smtClean="0"/>
              <a:t>Sensitivity!  Even if you choose not to weight (aka Equal Weighting), your results still might be sensitive to that decision.</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t>(1) Data Selection</a:t>
            </a:r>
          </a:p>
          <a:p>
            <a:pPr>
              <a:buNone/>
            </a:pPr>
            <a:r>
              <a:rPr lang="en-US" dirty="0" smtClean="0"/>
              <a:t>(2) Data Creation / Identification / Integration</a:t>
            </a:r>
          </a:p>
          <a:p>
            <a:pPr>
              <a:buNone/>
            </a:pPr>
            <a:r>
              <a:rPr lang="en-US" dirty="0" smtClean="0"/>
              <a:t>(3) Multivariate Analysis</a:t>
            </a:r>
          </a:p>
          <a:p>
            <a:pPr>
              <a:buNone/>
            </a:pPr>
            <a:r>
              <a:rPr lang="en-US" dirty="0" smtClean="0"/>
              <a:t>(4) Standardization</a:t>
            </a:r>
          </a:p>
          <a:p>
            <a:pPr>
              <a:buNone/>
            </a:pPr>
            <a:r>
              <a:rPr lang="en-US" dirty="0" smtClean="0"/>
              <a:t>(5) Weighting</a:t>
            </a:r>
          </a:p>
          <a:p>
            <a:pPr>
              <a:buNone/>
            </a:pPr>
            <a:r>
              <a:rPr lang="en-US" dirty="0" smtClean="0">
                <a:solidFill>
                  <a:srgbClr val="FF0000"/>
                </a:solidFill>
              </a:rPr>
              <a:t>(6) Aggregation</a:t>
            </a:r>
          </a:p>
          <a:p>
            <a:pPr>
              <a:buNone/>
            </a:pPr>
            <a:r>
              <a:rPr lang="en-US" dirty="0" smtClean="0"/>
              <a:t>(7) Sensitivity / Uncertainty</a:t>
            </a:r>
          </a:p>
          <a:p>
            <a:pPr>
              <a:buNone/>
            </a:pPr>
            <a:r>
              <a:rPr lang="en-US" dirty="0" smtClean="0"/>
              <a:t>(8) Analysis / Visualization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Aggregation Strategies</a:t>
            </a:r>
            <a:endParaRPr lang="en-US" dirty="0"/>
          </a:p>
        </p:txBody>
      </p:sp>
      <p:sp>
        <p:nvSpPr>
          <p:cNvPr id="3" name="Content Placeholder 2"/>
          <p:cNvSpPr>
            <a:spLocks noGrp="1"/>
          </p:cNvSpPr>
          <p:nvPr>
            <p:ph idx="1"/>
          </p:nvPr>
        </p:nvSpPr>
        <p:spPr/>
        <p:txBody>
          <a:bodyPr/>
          <a:lstStyle/>
          <a:p>
            <a:r>
              <a:rPr lang="en-US" dirty="0" smtClean="0"/>
              <a:t>Weighted Linear Combination (WLC)</a:t>
            </a:r>
          </a:p>
          <a:p>
            <a:r>
              <a:rPr lang="en-US" dirty="0" smtClean="0"/>
              <a:t>Data Envelopment Analysis (DEA)</a:t>
            </a:r>
          </a:p>
          <a:p>
            <a:r>
              <a:rPr lang="en-US" dirty="0" smtClean="0"/>
              <a:t>Pareto Rank Order (PAR)</a:t>
            </a:r>
          </a:p>
          <a:p>
            <a:r>
              <a:rPr lang="en-US" dirty="0" smtClean="0"/>
              <a:t>Ordered Weighted Average (OWA)</a:t>
            </a:r>
          </a:p>
          <a:p>
            <a:r>
              <a:rPr lang="en-US" dirty="0" smtClean="0"/>
              <a:t>Weighted Ordered Weighted Average (WOWA)</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Weighted Linear Combination</a:t>
            </a:r>
            <a:endParaRPr lang="en-US" dirty="0"/>
          </a:p>
        </p:txBody>
      </p:sp>
      <p:sp>
        <p:nvSpPr>
          <p:cNvPr id="3" name="Content Placeholder 2"/>
          <p:cNvSpPr>
            <a:spLocks noGrp="1"/>
          </p:cNvSpPr>
          <p:nvPr>
            <p:ph idx="1"/>
          </p:nvPr>
        </p:nvSpPr>
        <p:spPr/>
        <p:txBody>
          <a:bodyPr/>
          <a:lstStyle/>
          <a:p>
            <a:r>
              <a:rPr lang="en-US" dirty="0" smtClean="0"/>
              <a:t>You’ve already used this one as a part of SMART!</a:t>
            </a:r>
          </a:p>
          <a:p>
            <a:r>
              <a:rPr lang="en-US" dirty="0" smtClean="0"/>
              <a:t>Establish weights based on some method (e.g., swing weighting).</a:t>
            </a:r>
          </a:p>
          <a:p>
            <a:r>
              <a:rPr lang="en-US" dirty="0" smtClean="0"/>
              <a:t>Multiply each weight by the attribute value.</a:t>
            </a:r>
          </a:p>
        </p:txBody>
      </p:sp>
      <p:pic>
        <p:nvPicPr>
          <p:cNvPr id="52226" name="Picture 2"/>
          <p:cNvPicPr>
            <a:picLocks noChangeAspect="1" noChangeArrowheads="1"/>
          </p:cNvPicPr>
          <p:nvPr/>
        </p:nvPicPr>
        <p:blipFill>
          <a:blip r:embed="rId2" cstate="print"/>
          <a:srcRect/>
          <a:stretch>
            <a:fillRect/>
          </a:stretch>
        </p:blipFill>
        <p:spPr bwMode="auto">
          <a:xfrm>
            <a:off x="1600200" y="4800600"/>
            <a:ext cx="5784273" cy="381000"/>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Examples: Rank Order Standardization</a:t>
            </a:r>
            <a:endParaRPr lang="en-US" dirty="0"/>
          </a:p>
        </p:txBody>
      </p:sp>
      <p:graphicFrame>
        <p:nvGraphicFramePr>
          <p:cNvPr id="6" name="Table 5"/>
          <p:cNvGraphicFramePr>
            <a:graphicFrameLocks noGrp="1"/>
          </p:cNvGraphicFramePr>
          <p:nvPr/>
        </p:nvGraphicFramePr>
        <p:xfrm>
          <a:off x="152400" y="1752600"/>
          <a:ext cx="4343398" cy="3949986"/>
        </p:xfrm>
        <a:graphic>
          <a:graphicData uri="http://schemas.openxmlformats.org/drawingml/2006/table">
            <a:tbl>
              <a:tblPr/>
              <a:tblGrid>
                <a:gridCol w="951061"/>
                <a:gridCol w="951061"/>
                <a:gridCol w="917278"/>
                <a:gridCol w="1523998"/>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err="1" smtClean="0">
                          <a:solidFill>
                            <a:schemeClr val="bg1"/>
                          </a:solidFill>
                          <a:latin typeface="Calibri"/>
                          <a:ea typeface="Calibri"/>
                          <a:cs typeface="Times New Roman"/>
                        </a:rPr>
                        <a:t>Precip</a:t>
                      </a:r>
                      <a:r>
                        <a:rPr lang="en-US" sz="1100" b="1" dirty="0" smtClean="0">
                          <a:solidFill>
                            <a:schemeClr val="bg1"/>
                          </a:solidFill>
                          <a:latin typeface="Calibri"/>
                          <a:ea typeface="Calibri"/>
                          <a:cs typeface="Times New Roman"/>
                        </a:rPr>
                        <a:t> (mm/week)</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Rank-Order</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 / Max Rank</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(1/10) = 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2.3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(5/10) = 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2.5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965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1810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100" dirty="0" smtClean="0">
                          <a:latin typeface="Calibri"/>
                          <a:ea typeface="Calibri"/>
                          <a:cs typeface="Times New Roman"/>
                        </a:rPr>
                        <a:t>1805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graphicFrame>
        <p:nvGraphicFramePr>
          <p:cNvPr id="7" name="Table 6"/>
          <p:cNvGraphicFramePr>
            <a:graphicFrameLocks noGrp="1"/>
          </p:cNvGraphicFramePr>
          <p:nvPr/>
        </p:nvGraphicFramePr>
        <p:xfrm>
          <a:off x="4648200" y="1752600"/>
          <a:ext cx="4343398" cy="3949986"/>
        </p:xfrm>
        <a:graphic>
          <a:graphicData uri="http://schemas.openxmlformats.org/drawingml/2006/table">
            <a:tbl>
              <a:tblPr/>
              <a:tblGrid>
                <a:gridCol w="951061"/>
                <a:gridCol w="951061"/>
                <a:gridCol w="917278"/>
                <a:gridCol w="1523998"/>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People in Flood Plain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Rank-Order</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Rank / Max Rank</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(4/10) = 0.4</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200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(7/10)</a:t>
                      </a:r>
                      <a:r>
                        <a:rPr lang="en-US" sz="1100" baseline="0" dirty="0" smtClean="0">
                          <a:latin typeface="Calibri"/>
                          <a:ea typeface="Calibri"/>
                          <a:cs typeface="Times New Roman"/>
                        </a:rPr>
                        <a:t> = 0.7</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150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175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0.6</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300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0.8</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350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0.9</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203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12500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965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100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0.3</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100" dirty="0" smtClean="0">
                          <a:latin typeface="Calibri"/>
                          <a:ea typeface="Calibri"/>
                          <a:cs typeface="Times New Roman"/>
                        </a:rPr>
                        <a:t>1810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50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0.2</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100" dirty="0" smtClean="0">
                          <a:latin typeface="Calibri"/>
                          <a:ea typeface="Calibri"/>
                          <a:cs typeface="Times New Roman"/>
                        </a:rPr>
                        <a:t>1805</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b="1" dirty="0" smtClean="0">
                          <a:latin typeface="Calibri"/>
                          <a:ea typeface="Calibri"/>
                          <a:cs typeface="Times New Roman"/>
                        </a:rPr>
                        <a:t>10</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100" dirty="0" smtClean="0">
                          <a:latin typeface="Calibri"/>
                          <a:ea typeface="Calibri"/>
                          <a:cs typeface="Times New Roman"/>
                        </a:rPr>
                        <a:t>0.1</a:t>
                      </a:r>
                      <a:endParaRPr lang="en-US" sz="1100" dirty="0">
                        <a:latin typeface="Calibri"/>
                        <a:ea typeface="Calibri"/>
                        <a:cs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Content Placeholder 2"/>
          <p:cNvSpPr>
            <a:spLocks noGrp="1"/>
          </p:cNvSpPr>
          <p:nvPr>
            <p:ph idx="1"/>
          </p:nvPr>
        </p:nvSpPr>
        <p:spPr/>
        <p:txBody>
          <a:bodyPr/>
          <a:lstStyle/>
          <a:p>
            <a:r>
              <a:rPr lang="en-US" dirty="0" smtClean="0">
                <a:solidFill>
                  <a:srgbClr val="FF0000"/>
                </a:solidFill>
              </a:rPr>
              <a:t>What is data aggregation?  Why use it?</a:t>
            </a:r>
          </a:p>
          <a:p>
            <a:r>
              <a:rPr lang="en-US" dirty="0" smtClean="0"/>
              <a:t>What is an example of data aggregation?</a:t>
            </a:r>
          </a:p>
          <a:p>
            <a:r>
              <a:rPr lang="en-US" dirty="0" smtClean="0"/>
              <a:t>What else should I know?</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fontScale="90000"/>
          </a:bodyPr>
          <a:lstStyle/>
          <a:p>
            <a:r>
              <a:rPr lang="en-US" dirty="0" smtClean="0"/>
              <a:t>Examples: Weighted Linear Combination</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Linear Combination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0.1) + (</a:t>
                      </a:r>
                      <a:r>
                        <a:rPr lang="en-US" baseline="0" dirty="0" smtClean="0">
                          <a:solidFill>
                            <a:srgbClr val="00B050"/>
                          </a:solidFill>
                        </a:rPr>
                        <a:t>0.6</a:t>
                      </a:r>
                      <a:r>
                        <a:rPr lang="en-US" baseline="0" dirty="0" smtClean="0"/>
                        <a:t> * 0.4)  = 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0.5) + (</a:t>
                      </a:r>
                      <a:r>
                        <a:rPr lang="en-US" baseline="0" dirty="0" smtClean="0">
                          <a:solidFill>
                            <a:srgbClr val="00B050"/>
                          </a:solidFill>
                        </a:rPr>
                        <a:t>0.6</a:t>
                      </a:r>
                      <a:r>
                        <a:rPr lang="en-US" baseline="0" dirty="0" smtClean="0"/>
                        <a:t> * 0.7)  = 0.62</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FF0000"/>
                </a:solidFill>
              </a:rPr>
              <a:t>0.4</a:t>
            </a:r>
            <a:r>
              <a:rPr lang="en-US" dirty="0" smtClean="0"/>
              <a:t/>
            </a:r>
            <a:br>
              <a:rPr lang="en-US" dirty="0" smtClean="0"/>
            </a:br>
            <a:r>
              <a:rPr lang="en-US" dirty="0" smtClean="0"/>
              <a:t>People in Flood Plain = </a:t>
            </a:r>
            <a:r>
              <a:rPr lang="en-US" dirty="0" smtClean="0">
                <a:solidFill>
                  <a:srgbClr val="00B050"/>
                </a:solidFill>
              </a:rPr>
              <a:t>0.6</a:t>
            </a:r>
            <a:endParaRPr lang="en-US" dirty="0">
              <a:solidFill>
                <a:srgbClr val="00B05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fontScale="90000"/>
          </a:bodyPr>
          <a:lstStyle/>
          <a:p>
            <a:r>
              <a:rPr lang="en-US" dirty="0" smtClean="0"/>
              <a:t>Examples: Weighted Linear Combination</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Linear Combination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0.1) + (</a:t>
                      </a:r>
                      <a:r>
                        <a:rPr lang="en-US" baseline="0" dirty="0" smtClean="0">
                          <a:solidFill>
                            <a:srgbClr val="00B050"/>
                          </a:solidFill>
                        </a:rPr>
                        <a:t>0.6</a:t>
                      </a:r>
                      <a:r>
                        <a:rPr lang="en-US" baseline="0" dirty="0" smtClean="0"/>
                        <a:t> * 0.4)  = 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0.5) + (</a:t>
                      </a:r>
                      <a:r>
                        <a:rPr lang="en-US" baseline="0" dirty="0" smtClean="0">
                          <a:solidFill>
                            <a:srgbClr val="00B050"/>
                          </a:solidFill>
                        </a:rPr>
                        <a:t>0.6</a:t>
                      </a:r>
                      <a:r>
                        <a:rPr lang="en-US" baseline="0" dirty="0" smtClean="0"/>
                        <a:t> * 0.7)  = 0.62</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0.68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0.26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0.42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FF0000"/>
                </a:solidFill>
              </a:rPr>
              <a:t>0.4</a:t>
            </a:r>
            <a:r>
              <a:rPr lang="en-US" dirty="0" smtClean="0"/>
              <a:t/>
            </a:r>
            <a:br>
              <a:rPr lang="en-US" dirty="0" smtClean="0"/>
            </a:br>
            <a:r>
              <a:rPr lang="en-US" dirty="0" smtClean="0"/>
              <a:t>People in Flood Plain = </a:t>
            </a:r>
            <a:r>
              <a:rPr lang="en-US" dirty="0" smtClean="0">
                <a:solidFill>
                  <a:srgbClr val="00B050"/>
                </a:solidFill>
              </a:rPr>
              <a:t>0.6</a:t>
            </a:r>
            <a:endParaRPr lang="en-US" dirty="0">
              <a:solidFill>
                <a:srgbClr val="00B05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Examples: WLC</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Linear Combination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0.1) + (</a:t>
                      </a:r>
                      <a:r>
                        <a:rPr lang="en-US" baseline="0" dirty="0" smtClean="0">
                          <a:solidFill>
                            <a:srgbClr val="00B050"/>
                          </a:solidFill>
                        </a:rPr>
                        <a:t>0.6</a:t>
                      </a:r>
                      <a:r>
                        <a:rPr lang="en-US" baseline="0" dirty="0" smtClean="0"/>
                        <a:t> * 0.4)  = 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dirty="0" smtClean="0">
                          <a:solidFill>
                            <a:srgbClr val="FF0000"/>
                          </a:solidFill>
                        </a:rPr>
                        <a:t>0.4</a:t>
                      </a:r>
                      <a:r>
                        <a:rPr lang="en-US" baseline="0" dirty="0" smtClean="0">
                          <a:solidFill>
                            <a:srgbClr val="FF0000"/>
                          </a:solidFill>
                        </a:rPr>
                        <a:t> </a:t>
                      </a:r>
                      <a:r>
                        <a:rPr lang="en-US" baseline="0" dirty="0" smtClean="0"/>
                        <a:t>* 0.5) + (</a:t>
                      </a:r>
                      <a:r>
                        <a:rPr lang="en-US" baseline="0" dirty="0" smtClean="0">
                          <a:solidFill>
                            <a:srgbClr val="00B050"/>
                          </a:solidFill>
                        </a:rPr>
                        <a:t>0.6</a:t>
                      </a:r>
                      <a:r>
                        <a:rPr lang="en-US" baseline="0" dirty="0" smtClean="0"/>
                        <a:t> * 0.7)  = 0.62</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0.68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0.26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0.42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FF0000"/>
                </a:solidFill>
              </a:rPr>
              <a:t>0.4</a:t>
            </a:r>
            <a:r>
              <a:rPr lang="en-US" dirty="0" smtClean="0"/>
              <a:t/>
            </a:r>
            <a:br>
              <a:rPr lang="en-US" dirty="0" smtClean="0"/>
            </a:br>
            <a:r>
              <a:rPr lang="en-US" dirty="0" smtClean="0"/>
              <a:t>People in Flood Plain = </a:t>
            </a:r>
            <a:r>
              <a:rPr lang="en-US" dirty="0" smtClean="0">
                <a:solidFill>
                  <a:srgbClr val="00B050"/>
                </a:solidFill>
              </a:rPr>
              <a:t>0.6</a:t>
            </a:r>
            <a:endParaRPr lang="en-US" dirty="0">
              <a:solidFill>
                <a:srgbClr val="00B050"/>
              </a:solidFill>
            </a:endParaRPr>
          </a:p>
        </p:txBody>
      </p:sp>
      <p:sp>
        <p:nvSpPr>
          <p:cNvPr id="7" name="Oval 6"/>
          <p:cNvSpPr/>
          <p:nvPr/>
        </p:nvSpPr>
        <p:spPr>
          <a:xfrm>
            <a:off x="76200" y="5638800"/>
            <a:ext cx="48006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4876800" y="3276600"/>
            <a:ext cx="3581400" cy="3416320"/>
          </a:xfrm>
          <a:prstGeom prst="rect">
            <a:avLst/>
          </a:prstGeom>
          <a:solidFill>
            <a:schemeClr val="bg1"/>
          </a:solidFill>
          <a:ln w="38100">
            <a:solidFill>
              <a:schemeClr val="tx1"/>
            </a:solidFill>
          </a:ln>
        </p:spPr>
        <p:txBody>
          <a:bodyPr wrap="square" rtlCol="0">
            <a:spAutoFit/>
          </a:bodyPr>
          <a:lstStyle/>
          <a:p>
            <a:r>
              <a:rPr lang="en-US" dirty="0" smtClean="0"/>
              <a:t>If we used these values to determine which HUCs to fund, we would potentially ignore an area that is highly likely to flood due to precipitation, just because it has less people that are at risk!</a:t>
            </a:r>
          </a:p>
          <a:p>
            <a:endParaRPr lang="en-US" dirty="0" smtClean="0"/>
          </a:p>
          <a:p>
            <a:r>
              <a:rPr lang="en-US" dirty="0" smtClean="0"/>
              <a:t>In other words: The low number of people has </a:t>
            </a:r>
            <a:r>
              <a:rPr lang="en-US" i="1" dirty="0" smtClean="0"/>
              <a:t>averaged out </a:t>
            </a:r>
            <a:r>
              <a:rPr lang="en-US" dirty="0" smtClean="0"/>
              <a:t>the high precipitation chance.</a:t>
            </a:r>
          </a:p>
          <a:p>
            <a:endParaRPr lang="en-US" dirty="0" smtClean="0"/>
          </a:p>
          <a:p>
            <a:r>
              <a:rPr lang="en-US" dirty="0" smtClean="0"/>
              <a:t>The OWA offers a solution to this.</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0"/>
            <a:ext cx="7772400" cy="1470025"/>
          </a:xfrm>
        </p:spPr>
        <p:txBody>
          <a:bodyPr/>
          <a:lstStyle/>
          <a:p>
            <a:r>
              <a:rPr lang="en-US" dirty="0" smtClean="0"/>
              <a:t>What is an Ordered Weighted Average (OWA)?</a:t>
            </a:r>
            <a:endParaRPr lang="en-US" dirty="0"/>
          </a:p>
        </p:txBody>
      </p:sp>
      <p:sp>
        <p:nvSpPr>
          <p:cNvPr id="7" name="TextBox 6"/>
          <p:cNvSpPr txBox="1"/>
          <p:nvPr/>
        </p:nvSpPr>
        <p:spPr>
          <a:xfrm>
            <a:off x="0" y="6442502"/>
            <a:ext cx="9144000" cy="415498"/>
          </a:xfrm>
          <a:prstGeom prst="rect">
            <a:avLst/>
          </a:prstGeom>
          <a:noFill/>
        </p:spPr>
        <p:txBody>
          <a:bodyPr wrap="square" rtlCol="0">
            <a:spAutoFit/>
          </a:bodyPr>
          <a:lstStyle/>
          <a:p>
            <a:r>
              <a:rPr lang="en-US" sz="1050" dirty="0" err="1" smtClean="0"/>
              <a:t>Yager</a:t>
            </a:r>
            <a:r>
              <a:rPr lang="en-US" sz="1050" dirty="0" smtClean="0"/>
              <a:t>, R. (1988). On ordered weighted averaging aggregation operators in </a:t>
            </a:r>
            <a:r>
              <a:rPr lang="en-US" sz="1050" dirty="0" err="1" smtClean="0"/>
              <a:t>multicriteria</a:t>
            </a:r>
            <a:r>
              <a:rPr lang="en-US" sz="1050" dirty="0" smtClean="0"/>
              <a:t> </a:t>
            </a:r>
            <a:r>
              <a:rPr lang="en-US" sz="1050" dirty="0" err="1" smtClean="0"/>
              <a:t>decisionmaking</a:t>
            </a:r>
            <a:r>
              <a:rPr lang="en-US" sz="1050" dirty="0" smtClean="0"/>
              <a:t>. IEEE transactions on Systems, Man and Cybernetics</a:t>
            </a:r>
            <a:r>
              <a:rPr lang="en-US" sz="1050" i="1" dirty="0" smtClean="0"/>
              <a:t> 18, 183-190.</a:t>
            </a:r>
            <a:endParaRPr lang="en-US" dirty="0"/>
          </a:p>
        </p:txBody>
      </p:sp>
      <p:graphicFrame>
        <p:nvGraphicFramePr>
          <p:cNvPr id="9" name="Table 8"/>
          <p:cNvGraphicFramePr>
            <a:graphicFrameLocks noGrp="1"/>
          </p:cNvGraphicFramePr>
          <p:nvPr/>
        </p:nvGraphicFramePr>
        <p:xfrm>
          <a:off x="381000" y="3733800"/>
          <a:ext cx="3581400" cy="1112520"/>
        </p:xfrm>
        <a:graphic>
          <a:graphicData uri="http://schemas.openxmlformats.org/drawingml/2006/table">
            <a:tbl>
              <a:tblPr firstRow="1" bandRow="1">
                <a:tableStyleId>{5C22544A-7EE6-4342-B048-85BDC9FD1C3A}</a:tableStyleId>
              </a:tblPr>
              <a:tblGrid>
                <a:gridCol w="914400"/>
                <a:gridCol w="1219200"/>
                <a:gridCol w="1447800"/>
              </a:tblGrid>
              <a:tr h="370840">
                <a:tc>
                  <a:txBody>
                    <a:bodyPr/>
                    <a:lstStyle/>
                    <a:p>
                      <a:r>
                        <a:rPr lang="en-US" dirty="0" smtClean="0"/>
                        <a:t>HUC-ID</a:t>
                      </a:r>
                      <a:endParaRPr lang="en-US" dirty="0"/>
                    </a:p>
                  </a:txBody>
                  <a:tcPr/>
                </a:tc>
                <a:tc>
                  <a:txBody>
                    <a:bodyPr/>
                    <a:lstStyle/>
                    <a:p>
                      <a:r>
                        <a:rPr lang="en-US" dirty="0" smtClean="0"/>
                        <a:t>Indicator 1</a:t>
                      </a:r>
                      <a:endParaRPr lang="en-US" dirty="0"/>
                    </a:p>
                  </a:txBody>
                  <a:tcPr/>
                </a:tc>
                <a:tc>
                  <a:txBody>
                    <a:bodyPr/>
                    <a:lstStyle/>
                    <a:p>
                      <a:r>
                        <a:rPr lang="en-US" dirty="0" smtClean="0"/>
                        <a:t>Indicator 2</a:t>
                      </a:r>
                      <a:endParaRPr lang="en-US" dirty="0"/>
                    </a:p>
                  </a:txBody>
                  <a:tcPr/>
                </a:tc>
              </a:tr>
              <a:tr h="370840">
                <a:tc>
                  <a:txBody>
                    <a:bodyPr/>
                    <a:lstStyle/>
                    <a:p>
                      <a:pPr algn="ctr"/>
                      <a:r>
                        <a:rPr lang="en-US" b="1" dirty="0" smtClean="0"/>
                        <a:t>1</a:t>
                      </a:r>
                      <a:endParaRPr lang="en-US" b="1" dirty="0"/>
                    </a:p>
                  </a:txBody>
                  <a:tcPr/>
                </a:tc>
                <a:tc>
                  <a:txBody>
                    <a:bodyPr/>
                    <a:lstStyle/>
                    <a:p>
                      <a:pPr algn="ctr"/>
                      <a:r>
                        <a:rPr lang="en-US" b="1" dirty="0" smtClean="0">
                          <a:solidFill>
                            <a:srgbClr val="FF0000"/>
                          </a:solidFill>
                        </a:rPr>
                        <a:t>10</a:t>
                      </a:r>
                      <a:endParaRPr lang="en-US" b="1" dirty="0">
                        <a:solidFill>
                          <a:srgbClr val="FF0000"/>
                        </a:solidFill>
                      </a:endParaRPr>
                    </a:p>
                  </a:txBody>
                  <a:tcPr/>
                </a:tc>
                <a:tc>
                  <a:txBody>
                    <a:bodyPr/>
                    <a:lstStyle/>
                    <a:p>
                      <a:pPr algn="ctr"/>
                      <a:r>
                        <a:rPr lang="en-US" b="1" dirty="0" smtClean="0">
                          <a:solidFill>
                            <a:srgbClr val="00B050"/>
                          </a:solidFill>
                        </a:rPr>
                        <a:t>30</a:t>
                      </a:r>
                      <a:endParaRPr lang="en-US" b="1" dirty="0">
                        <a:solidFill>
                          <a:srgbClr val="00B050"/>
                        </a:solidFill>
                      </a:endParaRPr>
                    </a:p>
                  </a:txBody>
                  <a:tcPr/>
                </a:tc>
              </a:tr>
              <a:tr h="370840">
                <a:tc>
                  <a:txBody>
                    <a:bodyPr/>
                    <a:lstStyle/>
                    <a:p>
                      <a:pPr algn="ctr"/>
                      <a:r>
                        <a:rPr lang="en-US" b="1" dirty="0" smtClean="0"/>
                        <a:t>2</a:t>
                      </a:r>
                      <a:endParaRPr lang="en-US" b="1" dirty="0"/>
                    </a:p>
                  </a:txBody>
                  <a:tcPr/>
                </a:tc>
                <a:tc>
                  <a:txBody>
                    <a:bodyPr/>
                    <a:lstStyle/>
                    <a:p>
                      <a:pPr algn="ctr"/>
                      <a:r>
                        <a:rPr lang="en-US" b="1" dirty="0" smtClean="0">
                          <a:solidFill>
                            <a:srgbClr val="FF0000"/>
                          </a:solidFill>
                        </a:rPr>
                        <a:t>20</a:t>
                      </a:r>
                      <a:endParaRPr lang="en-US" b="1" dirty="0">
                        <a:solidFill>
                          <a:srgbClr val="FF0000"/>
                        </a:solidFill>
                      </a:endParaRPr>
                    </a:p>
                  </a:txBody>
                  <a:tcPr/>
                </a:tc>
                <a:tc>
                  <a:txBody>
                    <a:bodyPr/>
                    <a:lstStyle/>
                    <a:p>
                      <a:pPr algn="ctr"/>
                      <a:r>
                        <a:rPr lang="en-US" b="1" dirty="0" smtClean="0">
                          <a:solidFill>
                            <a:srgbClr val="00B050"/>
                          </a:solidFill>
                        </a:rPr>
                        <a:t>5</a:t>
                      </a:r>
                      <a:endParaRPr lang="en-US" b="1" dirty="0">
                        <a:solidFill>
                          <a:srgbClr val="00B050"/>
                        </a:solidFill>
                      </a:endParaRPr>
                    </a:p>
                  </a:txBody>
                  <a:tcPr/>
                </a:tc>
              </a:tr>
            </a:tbl>
          </a:graphicData>
        </a:graphic>
      </p:graphicFrame>
      <p:sp>
        <p:nvSpPr>
          <p:cNvPr id="10" name="TextBox 9"/>
          <p:cNvSpPr txBox="1"/>
          <p:nvPr/>
        </p:nvSpPr>
        <p:spPr>
          <a:xfrm>
            <a:off x="1066800" y="2209800"/>
            <a:ext cx="1143000" cy="369332"/>
          </a:xfrm>
          <a:prstGeom prst="rect">
            <a:avLst/>
          </a:prstGeom>
          <a:noFill/>
        </p:spPr>
        <p:txBody>
          <a:bodyPr wrap="square" rtlCol="0">
            <a:spAutoFit/>
          </a:bodyPr>
          <a:lstStyle/>
          <a:p>
            <a:r>
              <a:rPr lang="en-US" b="1" u="sng" dirty="0" smtClean="0"/>
              <a:t>Example</a:t>
            </a:r>
            <a:endParaRPr lang="en-US" b="1" u="sng" dirty="0"/>
          </a:p>
        </p:txBody>
      </p:sp>
      <p:sp>
        <p:nvSpPr>
          <p:cNvPr id="11" name="TextBox 10"/>
          <p:cNvSpPr txBox="1"/>
          <p:nvPr/>
        </p:nvSpPr>
        <p:spPr>
          <a:xfrm>
            <a:off x="609600" y="2667000"/>
            <a:ext cx="7391400" cy="646331"/>
          </a:xfrm>
          <a:prstGeom prst="rect">
            <a:avLst/>
          </a:prstGeom>
          <a:noFill/>
        </p:spPr>
        <p:txBody>
          <a:bodyPr wrap="square" rtlCol="0">
            <a:spAutoFit/>
          </a:bodyPr>
          <a:lstStyle/>
          <a:p>
            <a:r>
              <a:rPr lang="en-US" dirty="0" smtClean="0"/>
              <a:t>Weights are assigned to a </a:t>
            </a:r>
            <a:r>
              <a:rPr lang="en-US" i="1" dirty="0" smtClean="0"/>
              <a:t>rank </a:t>
            </a:r>
            <a:r>
              <a:rPr lang="en-US" dirty="0" smtClean="0"/>
              <a:t>in OWA.  This example will assign:</a:t>
            </a:r>
          </a:p>
          <a:p>
            <a:r>
              <a:rPr lang="en-US" b="1" dirty="0" smtClean="0"/>
              <a:t>                              Rank 1</a:t>
            </a:r>
            <a:r>
              <a:rPr lang="en-US" dirty="0" smtClean="0"/>
              <a:t>: </a:t>
            </a:r>
            <a:r>
              <a:rPr lang="en-US" i="1" dirty="0" smtClean="0">
                <a:solidFill>
                  <a:srgbClr val="0070C0"/>
                </a:solidFill>
              </a:rPr>
              <a:t>.</a:t>
            </a:r>
            <a:r>
              <a:rPr lang="en-US" b="1" i="1" dirty="0" smtClean="0">
                <a:solidFill>
                  <a:srgbClr val="0070C0"/>
                </a:solidFill>
              </a:rPr>
              <a:t>6</a:t>
            </a:r>
            <a:r>
              <a:rPr lang="en-US" b="1" i="1" dirty="0" smtClean="0"/>
              <a:t> </a:t>
            </a:r>
            <a:r>
              <a:rPr lang="en-US" i="1" dirty="0" smtClean="0"/>
              <a:t>                             </a:t>
            </a:r>
            <a:r>
              <a:rPr lang="en-US" b="1" dirty="0" smtClean="0"/>
              <a:t>Rank 2: </a:t>
            </a:r>
            <a:r>
              <a:rPr lang="en-US" i="1" dirty="0" smtClean="0">
                <a:solidFill>
                  <a:srgbClr val="A7AB05"/>
                </a:solidFill>
              </a:rPr>
              <a:t>.</a:t>
            </a:r>
            <a:r>
              <a:rPr lang="en-US" b="1" i="1" dirty="0" smtClean="0">
                <a:solidFill>
                  <a:srgbClr val="A7AB05"/>
                </a:solidFill>
              </a:rPr>
              <a:t>4</a:t>
            </a:r>
            <a:endParaRPr lang="en-US" b="1" i="1" dirty="0">
              <a:solidFill>
                <a:srgbClr val="A7AB05"/>
              </a:solidFill>
            </a:endParaRPr>
          </a:p>
        </p:txBody>
      </p:sp>
      <p:sp>
        <p:nvSpPr>
          <p:cNvPr id="12" name="TextBox 11"/>
          <p:cNvSpPr txBox="1"/>
          <p:nvPr/>
        </p:nvSpPr>
        <p:spPr>
          <a:xfrm>
            <a:off x="4343400" y="3429000"/>
            <a:ext cx="3962400" cy="1754326"/>
          </a:xfrm>
          <a:prstGeom prst="rect">
            <a:avLst/>
          </a:prstGeom>
          <a:noFill/>
        </p:spPr>
        <p:txBody>
          <a:bodyPr wrap="square" rtlCol="0">
            <a:spAutoFit/>
          </a:bodyPr>
          <a:lstStyle/>
          <a:p>
            <a:r>
              <a:rPr lang="en-US" dirty="0" smtClean="0"/>
              <a:t>Given the data to the left….</a:t>
            </a:r>
            <a:br>
              <a:rPr lang="en-US" dirty="0" smtClean="0"/>
            </a:br>
            <a:r>
              <a:rPr lang="en-US" b="1" dirty="0" smtClean="0"/>
              <a:t>HUC-ID 1 </a:t>
            </a:r>
            <a:r>
              <a:rPr lang="en-US" dirty="0" smtClean="0"/>
              <a:t>would have a final value of:</a:t>
            </a:r>
          </a:p>
          <a:p>
            <a:r>
              <a:rPr lang="en-US" dirty="0" smtClean="0"/>
              <a:t>(</a:t>
            </a:r>
            <a:r>
              <a:rPr lang="en-US" dirty="0" smtClean="0">
                <a:solidFill>
                  <a:srgbClr val="FF0000"/>
                </a:solidFill>
              </a:rPr>
              <a:t>10</a:t>
            </a:r>
            <a:r>
              <a:rPr lang="en-US" dirty="0" smtClean="0"/>
              <a:t> </a:t>
            </a:r>
            <a:r>
              <a:rPr lang="en-US" i="1" dirty="0" smtClean="0"/>
              <a:t>* </a:t>
            </a:r>
            <a:r>
              <a:rPr lang="en-US" b="1" i="1" dirty="0" smtClean="0">
                <a:solidFill>
                  <a:srgbClr val="A7AB05"/>
                </a:solidFill>
              </a:rPr>
              <a:t>.4</a:t>
            </a:r>
            <a:r>
              <a:rPr lang="en-US" dirty="0" smtClean="0"/>
              <a:t>) + (</a:t>
            </a:r>
            <a:r>
              <a:rPr lang="en-US" dirty="0" smtClean="0">
                <a:solidFill>
                  <a:srgbClr val="00B050"/>
                </a:solidFill>
              </a:rPr>
              <a:t>30</a:t>
            </a:r>
            <a:r>
              <a:rPr lang="en-US" dirty="0" smtClean="0"/>
              <a:t> * </a:t>
            </a:r>
            <a:r>
              <a:rPr lang="en-US" b="1" i="1" dirty="0" smtClean="0">
                <a:solidFill>
                  <a:srgbClr val="0070C0"/>
                </a:solidFill>
              </a:rPr>
              <a:t>.6</a:t>
            </a:r>
            <a:r>
              <a:rPr lang="en-US" dirty="0" smtClean="0"/>
              <a:t>) = </a:t>
            </a:r>
            <a:r>
              <a:rPr lang="en-US" b="1" dirty="0" smtClean="0"/>
              <a:t>22</a:t>
            </a:r>
          </a:p>
          <a:p>
            <a:endParaRPr lang="en-US" dirty="0" smtClean="0"/>
          </a:p>
          <a:p>
            <a:r>
              <a:rPr lang="en-US" b="1" dirty="0" smtClean="0"/>
              <a:t>HUC-ID 2</a:t>
            </a:r>
            <a:r>
              <a:rPr lang="en-US" dirty="0" smtClean="0"/>
              <a:t> would have a final value of:</a:t>
            </a:r>
          </a:p>
          <a:p>
            <a:r>
              <a:rPr lang="en-US" dirty="0" smtClean="0"/>
              <a:t>(</a:t>
            </a:r>
            <a:r>
              <a:rPr lang="en-US" dirty="0" smtClean="0">
                <a:solidFill>
                  <a:srgbClr val="FF0000"/>
                </a:solidFill>
              </a:rPr>
              <a:t>20 </a:t>
            </a:r>
            <a:r>
              <a:rPr lang="en-US" dirty="0" smtClean="0"/>
              <a:t>* </a:t>
            </a:r>
            <a:r>
              <a:rPr lang="en-US" b="1" i="1" dirty="0" smtClean="0">
                <a:solidFill>
                  <a:srgbClr val="0070C0"/>
                </a:solidFill>
              </a:rPr>
              <a:t>.6</a:t>
            </a:r>
            <a:r>
              <a:rPr lang="en-US" dirty="0" smtClean="0"/>
              <a:t>)   + (</a:t>
            </a:r>
            <a:r>
              <a:rPr lang="en-US" dirty="0" smtClean="0">
                <a:solidFill>
                  <a:srgbClr val="00B050"/>
                </a:solidFill>
              </a:rPr>
              <a:t>5</a:t>
            </a:r>
            <a:r>
              <a:rPr lang="en-US" dirty="0" smtClean="0"/>
              <a:t> </a:t>
            </a:r>
            <a:r>
              <a:rPr lang="en-US" b="1" i="1" dirty="0" smtClean="0"/>
              <a:t>*</a:t>
            </a:r>
            <a:r>
              <a:rPr lang="en-US" b="1" i="1" dirty="0" smtClean="0">
                <a:solidFill>
                  <a:srgbClr val="A7AB05"/>
                </a:solidFill>
              </a:rPr>
              <a:t> .4</a:t>
            </a:r>
            <a:r>
              <a:rPr lang="en-US" dirty="0" smtClean="0"/>
              <a:t>) = </a:t>
            </a:r>
            <a:r>
              <a:rPr lang="en-US" b="1" dirty="0" smtClean="0"/>
              <a:t>14</a:t>
            </a:r>
            <a:endParaRPr lang="en-US" b="1" dirty="0"/>
          </a:p>
        </p:txBody>
      </p:sp>
      <p:sp>
        <p:nvSpPr>
          <p:cNvPr id="13" name="TextBox 12"/>
          <p:cNvSpPr txBox="1"/>
          <p:nvPr/>
        </p:nvSpPr>
        <p:spPr>
          <a:xfrm>
            <a:off x="228600" y="5449669"/>
            <a:ext cx="8534400" cy="646331"/>
          </a:xfrm>
          <a:prstGeom prst="rect">
            <a:avLst/>
          </a:prstGeom>
          <a:noFill/>
        </p:spPr>
        <p:txBody>
          <a:bodyPr wrap="square" rtlCol="0">
            <a:spAutoFit/>
          </a:bodyPr>
          <a:lstStyle/>
          <a:p>
            <a:r>
              <a:rPr lang="en-US" dirty="0" smtClean="0"/>
              <a:t>In this example weighting scheme, the larger values in each row are given more weight, but the rank weights can be distributed to give a range of weighting schemes. </a:t>
            </a:r>
            <a:endParaRPr lang="en-US" dirty="0"/>
          </a:p>
        </p:txBody>
      </p:sp>
      <p:sp>
        <p:nvSpPr>
          <p:cNvPr id="14" name="TextBox 13"/>
          <p:cNvSpPr txBox="1"/>
          <p:nvPr/>
        </p:nvSpPr>
        <p:spPr>
          <a:xfrm>
            <a:off x="533400" y="1447800"/>
            <a:ext cx="7391400" cy="646331"/>
          </a:xfrm>
          <a:prstGeom prst="rect">
            <a:avLst/>
          </a:prstGeom>
          <a:noFill/>
        </p:spPr>
        <p:txBody>
          <a:bodyPr wrap="square" rtlCol="0">
            <a:spAutoFit/>
          </a:bodyPr>
          <a:lstStyle/>
          <a:p>
            <a:r>
              <a:rPr lang="en-US" dirty="0" smtClean="0"/>
              <a:t>OWA is a method to aggregate data which weights based on </a:t>
            </a:r>
            <a:r>
              <a:rPr lang="en-US" i="1" dirty="0" smtClean="0"/>
              <a:t>rank order</a:t>
            </a:r>
            <a:r>
              <a:rPr lang="en-US" dirty="0" smtClean="0"/>
              <a:t>.  Constituent Indicator values for each HUC are ranked largest to smallest.</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Examples: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 Precipitation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Ordered Weighted Average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baseline="0" dirty="0" smtClean="0"/>
                        <a:t> (</a:t>
                      </a:r>
                      <a:r>
                        <a:rPr lang="en-US" baseline="0" dirty="0" smtClean="0">
                          <a:solidFill>
                            <a:srgbClr val="00B050"/>
                          </a:solidFill>
                        </a:rPr>
                        <a:t>0.2</a:t>
                      </a:r>
                      <a:r>
                        <a:rPr lang="en-US" baseline="0" dirty="0" smtClean="0"/>
                        <a:t> * 0.1) + (</a:t>
                      </a:r>
                      <a:r>
                        <a:rPr lang="en-US" baseline="0" dirty="0" smtClean="0">
                          <a:solidFill>
                            <a:srgbClr val="FF0000"/>
                          </a:solidFill>
                        </a:rPr>
                        <a:t>0.8</a:t>
                      </a:r>
                      <a:r>
                        <a:rPr lang="en-US" baseline="0" dirty="0" smtClean="0"/>
                        <a:t> * 0.4) = 0.34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solidFill>
                  <a:srgbClr val="FF0000"/>
                </a:solidFill>
              </a:rPr>
              <a:t>Rank</a:t>
            </a:r>
            <a:r>
              <a:rPr lang="en-US" b="1" u="sng" dirty="0" smtClean="0"/>
              <a:t> 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
        <p:nvSpPr>
          <p:cNvPr id="9" name="TextBox 8"/>
          <p:cNvSpPr txBox="1"/>
          <p:nvPr/>
        </p:nvSpPr>
        <p:spPr>
          <a:xfrm>
            <a:off x="3733800" y="3048000"/>
            <a:ext cx="4876800" cy="1754326"/>
          </a:xfrm>
          <a:prstGeom prst="rect">
            <a:avLst/>
          </a:prstGeom>
          <a:solidFill>
            <a:schemeClr val="bg1"/>
          </a:solidFill>
          <a:ln w="25400">
            <a:solidFill>
              <a:schemeClr val="tx1"/>
            </a:solidFill>
          </a:ln>
        </p:spPr>
        <p:txBody>
          <a:bodyPr wrap="square" rtlCol="0">
            <a:spAutoFit/>
          </a:bodyPr>
          <a:lstStyle/>
          <a:p>
            <a:r>
              <a:rPr lang="en-US" dirty="0" smtClean="0"/>
              <a:t>First, the two attributes are ranked: in this case, the number of people in the flood plain is larger than the standardized precipitation (0.4 &gt; 0.1), so it received rank 1.  Precipitation received rank 2.  We then multiple by the appropriate rank weight to get our final valuation.</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Examples: OWA</a:t>
            </a:r>
            <a:endParaRPr lang="en-US" dirty="0"/>
          </a:p>
        </p:txBody>
      </p:sp>
      <p:graphicFrame>
        <p:nvGraphicFramePr>
          <p:cNvPr id="6" name="Table 5"/>
          <p:cNvGraphicFramePr>
            <a:graphicFrameLocks noGrp="1"/>
          </p:cNvGraphicFramePr>
          <p:nvPr/>
        </p:nvGraphicFramePr>
        <p:xfrm>
          <a:off x="533399" y="1981200"/>
          <a:ext cx="8001002" cy="4705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 Precipitation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indent="0" algn="ctr" defTabSz="914400" rtl="0" eaLnBrk="1" fontAlgn="auto" latinLnBrk="0" hangingPunct="1">
                        <a:lnSpc>
                          <a:spcPct val="115000"/>
                        </a:lnSpc>
                        <a:spcBef>
                          <a:spcPts val="0"/>
                        </a:spcBef>
                        <a:spcAft>
                          <a:spcPts val="1000"/>
                        </a:spcAft>
                        <a:buClrTx/>
                        <a:buSzTx/>
                        <a:buFontTx/>
                        <a:buNone/>
                        <a:tabLst/>
                        <a:defRPr/>
                      </a:pPr>
                      <a:r>
                        <a:rPr lang="en-US" sz="1100" b="1" dirty="0" smtClean="0">
                          <a:solidFill>
                            <a:schemeClr val="bg1"/>
                          </a:solidFill>
                          <a:latin typeface="+mn-lt"/>
                          <a:ea typeface="Calibri"/>
                          <a:cs typeface="Times New Roman"/>
                        </a:rPr>
                        <a:t>Ordered Weighted Average</a:t>
                      </a:r>
                    </a:p>
                    <a:p>
                      <a:pPr marL="0" marR="0" algn="ctr">
                        <a:lnSpc>
                          <a:spcPct val="115000"/>
                        </a:lnSpc>
                        <a:spcBef>
                          <a:spcPts val="0"/>
                        </a:spcBef>
                        <a:spcAft>
                          <a:spcPts val="1000"/>
                        </a:spcAft>
                      </a:pP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baseline="0" dirty="0" smtClean="0"/>
                        <a:t> (</a:t>
                      </a:r>
                      <a:r>
                        <a:rPr lang="en-US" baseline="0" dirty="0" smtClean="0">
                          <a:solidFill>
                            <a:srgbClr val="00B050"/>
                          </a:solidFill>
                        </a:rPr>
                        <a:t>0.2</a:t>
                      </a:r>
                      <a:r>
                        <a:rPr lang="en-US" baseline="0" dirty="0" smtClean="0"/>
                        <a:t> * 0.1) + (</a:t>
                      </a:r>
                      <a:r>
                        <a:rPr lang="en-US" baseline="0" dirty="0" smtClean="0">
                          <a:solidFill>
                            <a:srgbClr val="FF0000"/>
                          </a:solidFill>
                        </a:rPr>
                        <a:t>0.8</a:t>
                      </a:r>
                      <a:r>
                        <a:rPr lang="en-US" baseline="0" dirty="0" smtClean="0"/>
                        <a:t> * 0.4) = 0.34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t>
                      </a:r>
                      <a:r>
                        <a:rPr lang="en-US" dirty="0" smtClean="0">
                          <a:solidFill>
                            <a:srgbClr val="92D050"/>
                          </a:solidFill>
                        </a:rPr>
                        <a:t>0.2</a:t>
                      </a:r>
                      <a:r>
                        <a:rPr lang="en-US" dirty="0" smtClean="0"/>
                        <a:t> * 0.5)</a:t>
                      </a:r>
                      <a:r>
                        <a:rPr lang="en-US" baseline="0" dirty="0" smtClean="0"/>
                        <a:t> + (</a:t>
                      </a:r>
                      <a:r>
                        <a:rPr lang="en-US" baseline="0" dirty="0" smtClean="0">
                          <a:solidFill>
                            <a:srgbClr val="FF0000"/>
                          </a:solidFill>
                        </a:rPr>
                        <a:t>0.8</a:t>
                      </a:r>
                      <a:r>
                        <a:rPr lang="en-US" baseline="0" dirty="0" smtClean="0"/>
                        <a:t> * 0.7) = 0.66</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solidFill>
                  <a:srgbClr val="FF0000"/>
                </a:solidFill>
              </a:rPr>
              <a:t>Rank</a:t>
            </a:r>
            <a:r>
              <a:rPr lang="en-US" b="1" u="sng" dirty="0" smtClean="0"/>
              <a:t> 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Examples: OWA</a:t>
            </a:r>
            <a:endParaRPr lang="en-US" dirty="0"/>
          </a:p>
        </p:txBody>
      </p:sp>
      <p:graphicFrame>
        <p:nvGraphicFramePr>
          <p:cNvPr id="6" name="Table 5"/>
          <p:cNvGraphicFramePr>
            <a:graphicFrameLocks noGrp="1"/>
          </p:cNvGraphicFramePr>
          <p:nvPr/>
        </p:nvGraphicFramePr>
        <p:xfrm>
          <a:off x="533399" y="1981200"/>
          <a:ext cx="8001002" cy="4705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 Precipitation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indent="0" algn="ctr" defTabSz="914400" rtl="0" eaLnBrk="1" fontAlgn="auto" latinLnBrk="0" hangingPunct="1">
                        <a:lnSpc>
                          <a:spcPct val="115000"/>
                        </a:lnSpc>
                        <a:spcBef>
                          <a:spcPts val="0"/>
                        </a:spcBef>
                        <a:spcAft>
                          <a:spcPts val="1000"/>
                        </a:spcAft>
                        <a:buClrTx/>
                        <a:buSzTx/>
                        <a:buFontTx/>
                        <a:buNone/>
                        <a:tabLst/>
                        <a:defRPr/>
                      </a:pPr>
                      <a:r>
                        <a:rPr lang="en-US" sz="1100" b="1" dirty="0" smtClean="0">
                          <a:solidFill>
                            <a:schemeClr val="bg1"/>
                          </a:solidFill>
                          <a:latin typeface="+mn-lt"/>
                          <a:ea typeface="Calibri"/>
                          <a:cs typeface="Times New Roman"/>
                        </a:rPr>
                        <a:t>Ordered Weighted Average</a:t>
                      </a:r>
                    </a:p>
                    <a:p>
                      <a:pPr marL="0" marR="0" algn="ctr">
                        <a:lnSpc>
                          <a:spcPct val="115000"/>
                        </a:lnSpc>
                        <a:spcBef>
                          <a:spcPts val="0"/>
                        </a:spcBef>
                        <a:spcAft>
                          <a:spcPts val="1000"/>
                        </a:spcAft>
                      </a:pP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baseline="0" dirty="0" smtClean="0"/>
                        <a:t> (</a:t>
                      </a:r>
                      <a:r>
                        <a:rPr lang="en-US" baseline="0" dirty="0" smtClean="0">
                          <a:solidFill>
                            <a:srgbClr val="00B050"/>
                          </a:solidFill>
                        </a:rPr>
                        <a:t>0.2</a:t>
                      </a:r>
                      <a:r>
                        <a:rPr lang="en-US" baseline="0" dirty="0" smtClean="0"/>
                        <a:t> * 0.1) + (</a:t>
                      </a:r>
                      <a:r>
                        <a:rPr lang="en-US" baseline="0" dirty="0" smtClean="0">
                          <a:solidFill>
                            <a:srgbClr val="FF0000"/>
                          </a:solidFill>
                        </a:rPr>
                        <a:t>0.8</a:t>
                      </a:r>
                      <a:r>
                        <a:rPr lang="en-US" baseline="0" dirty="0" smtClean="0"/>
                        <a:t> * 0.4) = 0.34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t>
                      </a:r>
                      <a:r>
                        <a:rPr lang="en-US" dirty="0" smtClean="0">
                          <a:solidFill>
                            <a:srgbClr val="92D050"/>
                          </a:solidFill>
                        </a:rPr>
                        <a:t>0.2</a:t>
                      </a:r>
                      <a:r>
                        <a:rPr lang="en-US" dirty="0" smtClean="0"/>
                        <a:t> * 0.5)</a:t>
                      </a:r>
                      <a:r>
                        <a:rPr lang="en-US" baseline="0" dirty="0" smtClean="0"/>
                        <a:t> + (</a:t>
                      </a:r>
                      <a:r>
                        <a:rPr lang="en-US" baseline="0" dirty="0" smtClean="0">
                          <a:solidFill>
                            <a:srgbClr val="FF0000"/>
                          </a:solidFill>
                        </a:rPr>
                        <a:t>0.8</a:t>
                      </a:r>
                      <a:r>
                        <a:rPr lang="en-US" baseline="0" dirty="0" smtClean="0"/>
                        <a:t> * 0.7) = 0.66</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0.66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0.86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0.84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solidFill>
                  <a:srgbClr val="FF0000"/>
                </a:solidFill>
              </a:rPr>
              <a:t>Rank</a:t>
            </a:r>
            <a:r>
              <a:rPr lang="en-US" b="1" u="sng" dirty="0" smtClean="0"/>
              <a:t> 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
        <p:nvSpPr>
          <p:cNvPr id="8" name="Oval 7"/>
          <p:cNvSpPr/>
          <p:nvPr/>
        </p:nvSpPr>
        <p:spPr>
          <a:xfrm>
            <a:off x="76200" y="5715000"/>
            <a:ext cx="48006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Examples: OWA</a:t>
            </a:r>
            <a:endParaRPr lang="en-US" dirty="0"/>
          </a:p>
        </p:txBody>
      </p:sp>
      <p:graphicFrame>
        <p:nvGraphicFramePr>
          <p:cNvPr id="6" name="Table 5"/>
          <p:cNvGraphicFramePr>
            <a:graphicFrameLocks noGrp="1"/>
          </p:cNvGraphicFramePr>
          <p:nvPr/>
        </p:nvGraphicFramePr>
        <p:xfrm>
          <a:off x="533399" y="1981200"/>
          <a:ext cx="8001002" cy="4705915"/>
        </p:xfrm>
        <a:graphic>
          <a:graphicData uri="http://schemas.openxmlformats.org/drawingml/2006/table">
            <a:tbl>
              <a:tblPr/>
              <a:tblGrid>
                <a:gridCol w="685801"/>
                <a:gridCol w="945471"/>
                <a:gridCol w="1475913"/>
                <a:gridCol w="4893817"/>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 Precipitation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indent="0" algn="ctr" defTabSz="914400" rtl="0" eaLnBrk="1" fontAlgn="auto" latinLnBrk="0" hangingPunct="1">
                        <a:lnSpc>
                          <a:spcPct val="115000"/>
                        </a:lnSpc>
                        <a:spcBef>
                          <a:spcPts val="0"/>
                        </a:spcBef>
                        <a:spcAft>
                          <a:spcPts val="1000"/>
                        </a:spcAft>
                        <a:buClrTx/>
                        <a:buSzTx/>
                        <a:buFontTx/>
                        <a:buNone/>
                        <a:tabLst/>
                        <a:defRPr/>
                      </a:pPr>
                      <a:r>
                        <a:rPr lang="en-US" sz="1100" b="1" dirty="0" smtClean="0">
                          <a:solidFill>
                            <a:schemeClr val="bg1"/>
                          </a:solidFill>
                          <a:latin typeface="+mn-lt"/>
                          <a:ea typeface="Calibri"/>
                          <a:cs typeface="Times New Roman"/>
                        </a:rPr>
                        <a:t>Ordered Weighted Average</a:t>
                      </a:r>
                    </a:p>
                    <a:p>
                      <a:pPr marL="0" marR="0" algn="ctr">
                        <a:lnSpc>
                          <a:spcPct val="115000"/>
                        </a:lnSpc>
                        <a:spcBef>
                          <a:spcPts val="0"/>
                        </a:spcBef>
                        <a:spcAft>
                          <a:spcPts val="1000"/>
                        </a:spcAft>
                      </a:pP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a:t>
                      </a:r>
                      <a:r>
                        <a:rPr lang="en-US" baseline="0" dirty="0" smtClean="0"/>
                        <a:t> (</a:t>
                      </a:r>
                      <a:r>
                        <a:rPr lang="en-US" baseline="0" dirty="0" smtClean="0">
                          <a:solidFill>
                            <a:srgbClr val="00B050"/>
                          </a:solidFill>
                        </a:rPr>
                        <a:t>0.2</a:t>
                      </a:r>
                      <a:r>
                        <a:rPr lang="en-US" baseline="0" dirty="0" smtClean="0"/>
                        <a:t> * 0.1) + (</a:t>
                      </a:r>
                      <a:r>
                        <a:rPr lang="en-US" baseline="0" dirty="0" smtClean="0">
                          <a:solidFill>
                            <a:srgbClr val="FF0000"/>
                          </a:solidFill>
                        </a:rPr>
                        <a:t>0.8</a:t>
                      </a:r>
                      <a:r>
                        <a:rPr lang="en-US" baseline="0" dirty="0" smtClean="0"/>
                        <a:t> * 0.4) = 0.34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t>
                      </a:r>
                      <a:r>
                        <a:rPr lang="en-US" dirty="0" smtClean="0">
                          <a:solidFill>
                            <a:srgbClr val="92D050"/>
                          </a:solidFill>
                        </a:rPr>
                        <a:t>0.2</a:t>
                      </a:r>
                      <a:r>
                        <a:rPr lang="en-US" dirty="0" smtClean="0"/>
                        <a:t> * 0.5)</a:t>
                      </a:r>
                      <a:r>
                        <a:rPr lang="en-US" baseline="0" dirty="0" smtClean="0"/>
                        <a:t> + (</a:t>
                      </a:r>
                      <a:r>
                        <a:rPr lang="en-US" baseline="0" dirty="0" smtClean="0">
                          <a:solidFill>
                            <a:srgbClr val="FF0000"/>
                          </a:solidFill>
                        </a:rPr>
                        <a:t>0.8</a:t>
                      </a:r>
                      <a:r>
                        <a:rPr lang="en-US" baseline="0" dirty="0" smtClean="0"/>
                        <a:t> * 0.7) = 0.66</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0.66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0.86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0.84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0.74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85800" y="914400"/>
            <a:ext cx="3276600" cy="923330"/>
          </a:xfrm>
          <a:prstGeom prst="rect">
            <a:avLst/>
          </a:prstGeom>
          <a:noFill/>
        </p:spPr>
        <p:txBody>
          <a:bodyPr wrap="square" rtlCol="0">
            <a:spAutoFit/>
          </a:bodyPr>
          <a:lstStyle/>
          <a:p>
            <a:r>
              <a:rPr lang="en-US" b="1" u="sng" dirty="0" smtClean="0">
                <a:solidFill>
                  <a:srgbClr val="FF0000"/>
                </a:solidFill>
              </a:rPr>
              <a:t>Rank</a:t>
            </a:r>
            <a:r>
              <a:rPr lang="en-US" b="1" u="sng" dirty="0" smtClean="0"/>
              <a:t> 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
        <p:nvSpPr>
          <p:cNvPr id="7" name="TextBox 6"/>
          <p:cNvSpPr txBox="1"/>
          <p:nvPr/>
        </p:nvSpPr>
        <p:spPr>
          <a:xfrm>
            <a:off x="4876800" y="3276600"/>
            <a:ext cx="3581400" cy="3416320"/>
          </a:xfrm>
          <a:prstGeom prst="rect">
            <a:avLst/>
          </a:prstGeom>
          <a:solidFill>
            <a:schemeClr val="bg1"/>
          </a:solidFill>
          <a:ln w="38100">
            <a:solidFill>
              <a:schemeClr val="tx1"/>
            </a:solidFill>
          </a:ln>
        </p:spPr>
        <p:txBody>
          <a:bodyPr wrap="square" rtlCol="0">
            <a:spAutoFit/>
          </a:bodyPr>
          <a:lstStyle/>
          <a:p>
            <a:r>
              <a:rPr lang="en-US" dirty="0" smtClean="0"/>
              <a:t>Using this approach, the small number in the number of people in the flood plain is not allowed to average out </a:t>
            </a:r>
            <a:r>
              <a:rPr lang="en-US" i="1" dirty="0" smtClean="0"/>
              <a:t>as much </a:t>
            </a:r>
            <a:r>
              <a:rPr lang="en-US" dirty="0" smtClean="0"/>
              <a:t>of the high value in precipitation as it used too.  Thus, this HUC that is at a high chance for flooding is ranked high using the WOWA.</a:t>
            </a:r>
          </a:p>
          <a:p>
            <a:endParaRPr lang="en-US" dirty="0" smtClean="0"/>
          </a:p>
          <a:p>
            <a:r>
              <a:rPr lang="en-US" dirty="0" smtClean="0"/>
              <a:t>The degree to which averaging out is allowed to occur is called “</a:t>
            </a:r>
            <a:r>
              <a:rPr lang="en-US" dirty="0" err="1" smtClean="0"/>
              <a:t>ORness</a:t>
            </a:r>
            <a:r>
              <a:rPr lang="en-US" dirty="0" smtClean="0"/>
              <a:t>” in the OWA.</a:t>
            </a:r>
            <a:endParaRPr lang="en-US" dirty="0"/>
          </a:p>
        </p:txBody>
      </p:sp>
      <p:sp>
        <p:nvSpPr>
          <p:cNvPr id="8" name="Oval 7"/>
          <p:cNvSpPr/>
          <p:nvPr/>
        </p:nvSpPr>
        <p:spPr>
          <a:xfrm>
            <a:off x="76200" y="5715000"/>
            <a:ext cx="48006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lowchart: Merge 16"/>
          <p:cNvSpPr/>
          <p:nvPr/>
        </p:nvSpPr>
        <p:spPr>
          <a:xfrm rot="16200000" flipV="1">
            <a:off x="6400800" y="990601"/>
            <a:ext cx="762000" cy="4419600"/>
          </a:xfrm>
          <a:prstGeom prst="flowChartMerge">
            <a:avLst/>
          </a:prstGeom>
          <a:gradFill>
            <a:gsLst>
              <a:gs pos="0">
                <a:srgbClr val="339933"/>
              </a:gs>
              <a:gs pos="50000">
                <a:srgbClr val="FFC000"/>
              </a:gs>
            </a:gsLst>
            <a:lin ang="540000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Merge 18"/>
          <p:cNvSpPr/>
          <p:nvPr/>
        </p:nvSpPr>
        <p:spPr>
          <a:xfrm rot="5400000" flipV="1">
            <a:off x="1981200" y="990600"/>
            <a:ext cx="762000" cy="4419600"/>
          </a:xfrm>
          <a:prstGeom prst="flowChartMerge">
            <a:avLst/>
          </a:prstGeom>
          <a:gradFill>
            <a:gsLst>
              <a:gs pos="0">
                <a:srgbClr val="FF0000">
                  <a:alpha val="45000"/>
                </a:srgbClr>
              </a:gs>
              <a:gs pos="50000">
                <a:srgbClr val="FFC000"/>
              </a:gs>
            </a:gsLst>
            <a:lin ang="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85800" y="-22225"/>
            <a:ext cx="7467600" cy="1393825"/>
          </a:xfrm>
        </p:spPr>
        <p:txBody>
          <a:bodyPr>
            <a:normAutofit/>
          </a:bodyPr>
          <a:lstStyle/>
          <a:p>
            <a:r>
              <a:rPr lang="en-US" sz="3200" dirty="0" smtClean="0"/>
              <a:t>Optimistic / Pessimistic Outlooks and assigning the OWA Rank Weights</a:t>
            </a:r>
            <a:endParaRPr lang="en-US" sz="3200" dirty="0"/>
          </a:p>
        </p:txBody>
      </p:sp>
      <p:sp>
        <p:nvSpPr>
          <p:cNvPr id="7" name="TextBox 6"/>
          <p:cNvSpPr txBox="1"/>
          <p:nvPr/>
        </p:nvSpPr>
        <p:spPr>
          <a:xfrm>
            <a:off x="0" y="6019800"/>
            <a:ext cx="9144000" cy="900246"/>
          </a:xfrm>
          <a:prstGeom prst="rect">
            <a:avLst/>
          </a:prstGeom>
          <a:noFill/>
        </p:spPr>
        <p:txBody>
          <a:bodyPr wrap="square" rtlCol="0">
            <a:spAutoFit/>
          </a:bodyPr>
          <a:lstStyle/>
          <a:p>
            <a:r>
              <a:rPr lang="en-US" sz="1050" dirty="0" err="1" smtClean="0"/>
              <a:t>Malczewski</a:t>
            </a:r>
            <a:r>
              <a:rPr lang="en-US" sz="1050" dirty="0" smtClean="0"/>
              <a:t>, J., Chapman, T., </a:t>
            </a:r>
            <a:r>
              <a:rPr lang="en-US" sz="1050" dirty="0" err="1" smtClean="0"/>
              <a:t>Flegel</a:t>
            </a:r>
            <a:r>
              <a:rPr lang="en-US" sz="1050" dirty="0" smtClean="0"/>
              <a:t>, C., Walters, D., </a:t>
            </a:r>
            <a:r>
              <a:rPr lang="en-US" sz="1050" dirty="0" err="1" smtClean="0"/>
              <a:t>Shrubsole</a:t>
            </a:r>
            <a:r>
              <a:rPr lang="en-US" sz="1050" dirty="0" smtClean="0"/>
              <a:t>, D., and Healy, M. (2003). GIS-</a:t>
            </a:r>
            <a:r>
              <a:rPr lang="en-US" sz="1050" dirty="0" err="1" smtClean="0"/>
              <a:t>multicriteria</a:t>
            </a:r>
            <a:r>
              <a:rPr lang="en-US" sz="1050" dirty="0" smtClean="0"/>
              <a:t> evaluation with ordered weighted averaging (OWA): case study of developing watershed management strategies. Environment and Planning A</a:t>
            </a:r>
            <a:r>
              <a:rPr lang="en-US" sz="1050" i="1" dirty="0" smtClean="0"/>
              <a:t> 35, 1769-1784.</a:t>
            </a:r>
          </a:p>
          <a:p>
            <a:endParaRPr lang="en-US" sz="1050" i="1" dirty="0" smtClean="0"/>
          </a:p>
          <a:p>
            <a:r>
              <a:rPr lang="en-US" sz="1050" dirty="0" smtClean="0"/>
              <a:t>Jiang, H. &amp; Eastman, J. (2000). Application of Fuzzy Measures in Multi-Criteria Evaluation in GIS. Int. J. Geographical Information Science. 14(2): 173-184.</a:t>
            </a:r>
          </a:p>
          <a:p>
            <a:endParaRPr lang="en-US" sz="1050" i="1" dirty="0" smtClean="0"/>
          </a:p>
        </p:txBody>
      </p:sp>
      <p:sp>
        <p:nvSpPr>
          <p:cNvPr id="15" name="TextBox 14"/>
          <p:cNvSpPr txBox="1"/>
          <p:nvPr/>
        </p:nvSpPr>
        <p:spPr>
          <a:xfrm>
            <a:off x="533400" y="1189672"/>
            <a:ext cx="7391400" cy="1477328"/>
          </a:xfrm>
          <a:prstGeom prst="rect">
            <a:avLst/>
          </a:prstGeom>
          <a:noFill/>
        </p:spPr>
        <p:txBody>
          <a:bodyPr wrap="square" rtlCol="0">
            <a:spAutoFit/>
          </a:bodyPr>
          <a:lstStyle/>
          <a:p>
            <a:r>
              <a:rPr lang="en-US" dirty="0" smtClean="0"/>
              <a:t>The degree of “</a:t>
            </a:r>
            <a:r>
              <a:rPr lang="en-US" dirty="0" err="1" smtClean="0"/>
              <a:t>ORness</a:t>
            </a:r>
            <a:r>
              <a:rPr lang="en-US" dirty="0" smtClean="0"/>
              <a:t>” chosen allows for the selection of Rank Weights based on an </a:t>
            </a:r>
            <a:r>
              <a:rPr lang="en-US" b="1" i="1" dirty="0" smtClean="0"/>
              <a:t>optimistic or pessimistic outlook.</a:t>
            </a:r>
          </a:p>
          <a:p>
            <a:endParaRPr lang="en-US" b="1" i="1" dirty="0" smtClean="0"/>
          </a:p>
          <a:p>
            <a:r>
              <a:rPr lang="en-US" dirty="0" smtClean="0"/>
              <a:t>For an </a:t>
            </a:r>
            <a:r>
              <a:rPr lang="en-US" b="1" dirty="0" smtClean="0"/>
              <a:t>optimistic outlook full trade-off </a:t>
            </a:r>
            <a:r>
              <a:rPr lang="en-US" dirty="0" smtClean="0"/>
              <a:t>is allowed - low values can compensate for (or “average out”) high values.</a:t>
            </a:r>
            <a:endParaRPr lang="en-US" dirty="0"/>
          </a:p>
        </p:txBody>
      </p:sp>
      <p:sp>
        <p:nvSpPr>
          <p:cNvPr id="18" name="TextBox 17"/>
          <p:cNvSpPr txBox="1"/>
          <p:nvPr/>
        </p:nvSpPr>
        <p:spPr>
          <a:xfrm rot="16200000">
            <a:off x="1307067" y="1740932"/>
            <a:ext cx="738664" cy="2895600"/>
          </a:xfrm>
          <a:prstGeom prst="rect">
            <a:avLst/>
          </a:prstGeom>
          <a:noFill/>
          <a:ln>
            <a:noFill/>
          </a:ln>
        </p:spPr>
        <p:txBody>
          <a:bodyPr vert="eaVert" wrap="square" rtlCol="0">
            <a:spAutoFit/>
          </a:bodyPr>
          <a:lstStyle/>
          <a:p>
            <a:r>
              <a:rPr lang="en-US" dirty="0" smtClean="0"/>
              <a:t> Pessimistic</a:t>
            </a:r>
          </a:p>
          <a:p>
            <a:r>
              <a:rPr lang="en-US" dirty="0" smtClean="0"/>
              <a:t>Low Tradeoff</a:t>
            </a:r>
            <a:endParaRPr lang="en-US" dirty="0"/>
          </a:p>
        </p:txBody>
      </p:sp>
      <p:sp>
        <p:nvSpPr>
          <p:cNvPr id="20" name="TextBox 19"/>
          <p:cNvSpPr txBox="1"/>
          <p:nvPr/>
        </p:nvSpPr>
        <p:spPr>
          <a:xfrm rot="16200000">
            <a:off x="8355568" y="1931433"/>
            <a:ext cx="738664" cy="2514600"/>
          </a:xfrm>
          <a:prstGeom prst="rect">
            <a:avLst/>
          </a:prstGeom>
          <a:noFill/>
          <a:ln>
            <a:noFill/>
          </a:ln>
        </p:spPr>
        <p:txBody>
          <a:bodyPr vert="eaVert" wrap="square" rtlCol="0">
            <a:spAutoFit/>
          </a:bodyPr>
          <a:lstStyle/>
          <a:p>
            <a:r>
              <a:rPr lang="en-US" dirty="0" smtClean="0"/>
              <a:t>  Optimistic</a:t>
            </a:r>
          </a:p>
          <a:p>
            <a:r>
              <a:rPr lang="en-US" dirty="0" smtClean="0"/>
              <a:t>High Tradeoff</a:t>
            </a:r>
            <a:endParaRPr lang="en-US" dirty="0"/>
          </a:p>
        </p:txBody>
      </p:sp>
      <p:graphicFrame>
        <p:nvGraphicFramePr>
          <p:cNvPr id="23" name="Table 22"/>
          <p:cNvGraphicFramePr>
            <a:graphicFrameLocks noGrp="1"/>
          </p:cNvGraphicFramePr>
          <p:nvPr/>
        </p:nvGraphicFramePr>
        <p:xfrm>
          <a:off x="152400" y="3733800"/>
          <a:ext cx="2057400" cy="2133600"/>
        </p:xfrm>
        <a:graphic>
          <a:graphicData uri="http://schemas.openxmlformats.org/drawingml/2006/table">
            <a:tbl>
              <a:tblPr firstRow="1" bandRow="1">
                <a:tableStyleId>{85BE263C-DBD7-4A20-BB59-AAB30ACAA65A}</a:tableStyleId>
              </a:tblPr>
              <a:tblGrid>
                <a:gridCol w="1028700"/>
                <a:gridCol w="1028700"/>
              </a:tblGrid>
              <a:tr h="304800">
                <a:tc gridSpan="2">
                  <a:txBody>
                    <a:bodyPr/>
                    <a:lstStyle/>
                    <a:p>
                      <a:pPr algn="ctr"/>
                      <a:r>
                        <a:rPr lang="en-US" sz="1400" u="sng" dirty="0" err="1" smtClean="0"/>
                        <a:t>Orness</a:t>
                      </a:r>
                      <a:r>
                        <a:rPr lang="en-US" sz="1400" u="sng" dirty="0" smtClean="0"/>
                        <a:t> = .95</a:t>
                      </a:r>
                      <a:endParaRPr lang="en-US" sz="1400" b="1" u="sng" dirty="0"/>
                    </a:p>
                  </a:txBody>
                  <a:tcPr/>
                </a:tc>
                <a:tc hMerge="1">
                  <a:txBody>
                    <a:bodyPr/>
                    <a:lstStyle/>
                    <a:p>
                      <a:endParaRPr lang="en-US"/>
                    </a:p>
                  </a:txBody>
                  <a:tcPr/>
                </a:tc>
              </a:tr>
              <a:tr h="304800">
                <a:tc>
                  <a:txBody>
                    <a:bodyPr/>
                    <a:lstStyle/>
                    <a:p>
                      <a:pPr algn="ctr"/>
                      <a:r>
                        <a:rPr lang="en-US" sz="1400" b="1" dirty="0" smtClean="0"/>
                        <a:t>Rank</a:t>
                      </a:r>
                      <a:endParaRPr lang="en-US" sz="1400" b="1" dirty="0"/>
                    </a:p>
                  </a:txBody>
                  <a:tcPr/>
                </a:tc>
                <a:tc>
                  <a:txBody>
                    <a:bodyPr/>
                    <a:lstStyle/>
                    <a:p>
                      <a:pPr algn="ctr"/>
                      <a:r>
                        <a:rPr lang="en-US" sz="1400" b="1"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.830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.140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.020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.010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.001</a:t>
                      </a:r>
                      <a:endParaRPr lang="en-US" sz="1400" dirty="0"/>
                    </a:p>
                  </a:txBody>
                  <a:tcPr/>
                </a:tc>
              </a:tr>
            </a:tbl>
          </a:graphicData>
        </a:graphic>
      </p:graphicFrame>
      <p:graphicFrame>
        <p:nvGraphicFramePr>
          <p:cNvPr id="24" name="Table 23"/>
          <p:cNvGraphicFramePr>
            <a:graphicFrameLocks noGrp="1"/>
          </p:cNvGraphicFramePr>
          <p:nvPr/>
        </p:nvGraphicFramePr>
        <p:xfrm>
          <a:off x="3505200" y="3733800"/>
          <a:ext cx="2057400" cy="2133600"/>
        </p:xfrm>
        <a:graphic>
          <a:graphicData uri="http://schemas.openxmlformats.org/drawingml/2006/table">
            <a:tbl>
              <a:tblPr firstRow="1" bandRow="1">
                <a:tableStyleId>{2A488322-F2BA-4B5B-9748-0D474271808F}</a:tableStyleId>
              </a:tblPr>
              <a:tblGrid>
                <a:gridCol w="1028700"/>
                <a:gridCol w="1028700"/>
              </a:tblGrid>
              <a:tr h="304800">
                <a:tc gridSpan="2">
                  <a:txBody>
                    <a:bodyPr/>
                    <a:lstStyle/>
                    <a:p>
                      <a:pPr algn="ctr"/>
                      <a:r>
                        <a:rPr lang="en-US" sz="1400" u="sng" dirty="0" err="1" smtClean="0"/>
                        <a:t>Orness</a:t>
                      </a:r>
                      <a:r>
                        <a:rPr lang="en-US" sz="1400" u="sng" dirty="0" smtClean="0"/>
                        <a:t> = .75</a:t>
                      </a:r>
                      <a:endParaRPr lang="en-US" sz="1400" b="1" u="sng" dirty="0"/>
                    </a:p>
                  </a:txBody>
                  <a:tcPr/>
                </a:tc>
                <a:tc hMerge="1">
                  <a:txBody>
                    <a:bodyPr/>
                    <a:lstStyle/>
                    <a:p>
                      <a:endParaRPr lang="en-US"/>
                    </a:p>
                  </a:txBody>
                  <a:tcPr/>
                </a:tc>
              </a:tr>
              <a:tr h="304800">
                <a:tc>
                  <a:txBody>
                    <a:bodyPr/>
                    <a:lstStyle/>
                    <a:p>
                      <a:pPr algn="ctr"/>
                      <a:r>
                        <a:rPr lang="en-US" sz="1400" dirty="0" smtClean="0"/>
                        <a:t>Rank</a:t>
                      </a:r>
                      <a:endParaRPr lang="en-US" sz="1400" b="1" dirty="0"/>
                    </a:p>
                  </a:txBody>
                  <a:tcPr/>
                </a:tc>
                <a:tc>
                  <a:txBody>
                    <a:bodyPr/>
                    <a:lstStyle/>
                    <a:p>
                      <a:pPr algn="ctr"/>
                      <a:r>
                        <a:rPr lang="en-US" sz="1400"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.460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.260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.140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.080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.050</a:t>
                      </a:r>
                      <a:endParaRPr lang="en-US" sz="1400" dirty="0"/>
                    </a:p>
                  </a:txBody>
                  <a:tcPr/>
                </a:tc>
              </a:tr>
            </a:tbl>
          </a:graphicData>
        </a:graphic>
      </p:graphicFrame>
      <p:graphicFrame>
        <p:nvGraphicFramePr>
          <p:cNvPr id="25" name="Table 24"/>
          <p:cNvGraphicFramePr>
            <a:graphicFrameLocks noGrp="1"/>
          </p:cNvGraphicFramePr>
          <p:nvPr/>
        </p:nvGraphicFramePr>
        <p:xfrm>
          <a:off x="6934200" y="3733800"/>
          <a:ext cx="2057400" cy="2133600"/>
        </p:xfrm>
        <a:graphic>
          <a:graphicData uri="http://schemas.openxmlformats.org/drawingml/2006/table">
            <a:tbl>
              <a:tblPr firstRow="1" bandRow="1">
                <a:tableStyleId>{EB344D84-9AFB-497E-A393-DC336BA19D2E}</a:tableStyleId>
              </a:tblPr>
              <a:tblGrid>
                <a:gridCol w="1028700"/>
                <a:gridCol w="1028700"/>
              </a:tblGrid>
              <a:tr h="304800">
                <a:tc gridSpan="2">
                  <a:txBody>
                    <a:bodyPr/>
                    <a:lstStyle/>
                    <a:p>
                      <a:pPr algn="ctr"/>
                      <a:r>
                        <a:rPr lang="en-US" sz="1400" u="sng" dirty="0" err="1" smtClean="0"/>
                        <a:t>Orness</a:t>
                      </a:r>
                      <a:r>
                        <a:rPr lang="en-US" sz="1400" u="sng" dirty="0" smtClean="0"/>
                        <a:t> = .5</a:t>
                      </a:r>
                      <a:endParaRPr lang="en-US" sz="1400" b="1" u="sng" dirty="0"/>
                    </a:p>
                  </a:txBody>
                  <a:tcPr/>
                </a:tc>
                <a:tc hMerge="1">
                  <a:txBody>
                    <a:bodyPr/>
                    <a:lstStyle/>
                    <a:p>
                      <a:endParaRPr lang="en-US"/>
                    </a:p>
                  </a:txBody>
                  <a:tcPr/>
                </a:tc>
              </a:tr>
              <a:tr h="304800">
                <a:tc>
                  <a:txBody>
                    <a:bodyPr/>
                    <a:lstStyle/>
                    <a:p>
                      <a:pPr algn="ctr"/>
                      <a:r>
                        <a:rPr lang="en-US" sz="1400" dirty="0" smtClean="0"/>
                        <a:t>Rank</a:t>
                      </a:r>
                      <a:endParaRPr lang="en-US" sz="1400" b="1" dirty="0"/>
                    </a:p>
                  </a:txBody>
                  <a:tcPr/>
                </a:tc>
                <a:tc>
                  <a:txBody>
                    <a:bodyPr/>
                    <a:lstStyle/>
                    <a:p>
                      <a:pPr algn="ctr"/>
                      <a:r>
                        <a:rPr lang="en-US" sz="1400"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.20</a:t>
                      </a:r>
                      <a:endParaRPr lang="en-US" sz="1400" dirty="0"/>
                    </a:p>
                  </a:txBody>
                  <a:tcPr/>
                </a:tc>
              </a:tr>
            </a:tbl>
          </a:graphicData>
        </a:graphic>
      </p:graphicFrame>
      <p:sp>
        <p:nvSpPr>
          <p:cNvPr id="12" name="Rectangle 11"/>
          <p:cNvSpPr/>
          <p:nvPr/>
        </p:nvSpPr>
        <p:spPr>
          <a:xfrm>
            <a:off x="6477000" y="2743200"/>
            <a:ext cx="2667000" cy="3276600"/>
          </a:xfrm>
          <a:prstGeom prst="rect">
            <a:avLst/>
          </a:prstGeom>
          <a:solidFill>
            <a:schemeClr val="accent1">
              <a:alpha val="3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lowchart: Merge 16"/>
          <p:cNvSpPr/>
          <p:nvPr/>
        </p:nvSpPr>
        <p:spPr>
          <a:xfrm rot="16200000" flipV="1">
            <a:off x="6400800" y="990601"/>
            <a:ext cx="762000" cy="4419600"/>
          </a:xfrm>
          <a:prstGeom prst="flowChartMerge">
            <a:avLst/>
          </a:prstGeom>
          <a:gradFill>
            <a:gsLst>
              <a:gs pos="0">
                <a:srgbClr val="339933"/>
              </a:gs>
              <a:gs pos="50000">
                <a:srgbClr val="FFC000"/>
              </a:gs>
            </a:gsLst>
            <a:lin ang="540000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Merge 18"/>
          <p:cNvSpPr/>
          <p:nvPr/>
        </p:nvSpPr>
        <p:spPr>
          <a:xfrm rot="5400000" flipV="1">
            <a:off x="1981200" y="990600"/>
            <a:ext cx="762000" cy="4419600"/>
          </a:xfrm>
          <a:prstGeom prst="flowChartMerge">
            <a:avLst/>
          </a:prstGeom>
          <a:gradFill>
            <a:gsLst>
              <a:gs pos="0">
                <a:srgbClr val="FF0000">
                  <a:alpha val="45000"/>
                </a:srgbClr>
              </a:gs>
              <a:gs pos="50000">
                <a:srgbClr val="FFC000"/>
              </a:gs>
            </a:gsLst>
            <a:lin ang="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533400" y="1143000"/>
            <a:ext cx="7391400" cy="1477328"/>
          </a:xfrm>
          <a:prstGeom prst="rect">
            <a:avLst/>
          </a:prstGeom>
          <a:noFill/>
        </p:spPr>
        <p:txBody>
          <a:bodyPr wrap="square" rtlCol="0">
            <a:spAutoFit/>
          </a:bodyPr>
          <a:lstStyle/>
          <a:p>
            <a:r>
              <a:rPr lang="en-US" dirty="0" smtClean="0"/>
              <a:t>The degree of “</a:t>
            </a:r>
            <a:r>
              <a:rPr lang="en-US" dirty="0" err="1" smtClean="0"/>
              <a:t>ORness</a:t>
            </a:r>
            <a:r>
              <a:rPr lang="en-US" dirty="0" smtClean="0"/>
              <a:t>” chosen allows for the selection of Rank Weights based on an </a:t>
            </a:r>
            <a:r>
              <a:rPr lang="en-US" b="1" i="1" dirty="0" smtClean="0"/>
              <a:t>optimistic or pessimistic outlook.</a:t>
            </a:r>
          </a:p>
          <a:p>
            <a:endParaRPr lang="en-US" dirty="0" smtClean="0"/>
          </a:p>
          <a:p>
            <a:r>
              <a:rPr lang="en-US" dirty="0" smtClean="0"/>
              <a:t>For a </a:t>
            </a:r>
            <a:r>
              <a:rPr lang="en-US" b="1" dirty="0" smtClean="0"/>
              <a:t>pessimistic decision strategy </a:t>
            </a:r>
            <a:r>
              <a:rPr lang="en-US" dirty="0" smtClean="0"/>
              <a:t>a </a:t>
            </a:r>
            <a:r>
              <a:rPr lang="en-US" b="1" dirty="0" smtClean="0"/>
              <a:t>low degree of</a:t>
            </a:r>
            <a:r>
              <a:rPr lang="en-US" dirty="0" smtClean="0"/>
              <a:t> </a:t>
            </a:r>
            <a:r>
              <a:rPr lang="en-US" b="1" dirty="0" smtClean="0"/>
              <a:t>tradeoff </a:t>
            </a:r>
            <a:r>
              <a:rPr lang="en-US" dirty="0" smtClean="0"/>
              <a:t> is allowed: low values are not able to compensate for high values (“average out”).  </a:t>
            </a:r>
            <a:endParaRPr lang="en-US" dirty="0"/>
          </a:p>
        </p:txBody>
      </p:sp>
      <p:sp>
        <p:nvSpPr>
          <p:cNvPr id="18" name="TextBox 17"/>
          <p:cNvSpPr txBox="1"/>
          <p:nvPr/>
        </p:nvSpPr>
        <p:spPr>
          <a:xfrm rot="16200000">
            <a:off x="1307067" y="1740932"/>
            <a:ext cx="738664" cy="2895600"/>
          </a:xfrm>
          <a:prstGeom prst="rect">
            <a:avLst/>
          </a:prstGeom>
          <a:noFill/>
          <a:ln>
            <a:noFill/>
          </a:ln>
        </p:spPr>
        <p:txBody>
          <a:bodyPr vert="eaVert" wrap="square" rtlCol="0">
            <a:spAutoFit/>
          </a:bodyPr>
          <a:lstStyle/>
          <a:p>
            <a:r>
              <a:rPr lang="en-US" dirty="0" smtClean="0"/>
              <a:t> Pessimistic</a:t>
            </a:r>
          </a:p>
          <a:p>
            <a:r>
              <a:rPr lang="en-US" dirty="0" smtClean="0"/>
              <a:t>Low Tradeoff</a:t>
            </a:r>
            <a:endParaRPr lang="en-US" dirty="0"/>
          </a:p>
        </p:txBody>
      </p:sp>
      <p:sp>
        <p:nvSpPr>
          <p:cNvPr id="20" name="TextBox 19"/>
          <p:cNvSpPr txBox="1"/>
          <p:nvPr/>
        </p:nvSpPr>
        <p:spPr>
          <a:xfrm rot="16200000">
            <a:off x="8355568" y="1931433"/>
            <a:ext cx="738664" cy="2514600"/>
          </a:xfrm>
          <a:prstGeom prst="rect">
            <a:avLst/>
          </a:prstGeom>
          <a:noFill/>
          <a:ln>
            <a:noFill/>
          </a:ln>
        </p:spPr>
        <p:txBody>
          <a:bodyPr vert="eaVert" wrap="square" rtlCol="0">
            <a:spAutoFit/>
          </a:bodyPr>
          <a:lstStyle/>
          <a:p>
            <a:r>
              <a:rPr lang="en-US" dirty="0" smtClean="0"/>
              <a:t>  Optimistic</a:t>
            </a:r>
          </a:p>
          <a:p>
            <a:r>
              <a:rPr lang="en-US" dirty="0" smtClean="0"/>
              <a:t>High Tradeoff</a:t>
            </a:r>
            <a:endParaRPr lang="en-US" dirty="0"/>
          </a:p>
        </p:txBody>
      </p:sp>
      <p:graphicFrame>
        <p:nvGraphicFramePr>
          <p:cNvPr id="23" name="Table 22"/>
          <p:cNvGraphicFramePr>
            <a:graphicFrameLocks noGrp="1"/>
          </p:cNvGraphicFramePr>
          <p:nvPr/>
        </p:nvGraphicFramePr>
        <p:xfrm>
          <a:off x="152400" y="3733800"/>
          <a:ext cx="2057400" cy="2133600"/>
        </p:xfrm>
        <a:graphic>
          <a:graphicData uri="http://schemas.openxmlformats.org/drawingml/2006/table">
            <a:tbl>
              <a:tblPr firstRow="1" bandRow="1">
                <a:tableStyleId>{85BE263C-DBD7-4A20-BB59-AAB30ACAA65A}</a:tableStyleId>
              </a:tblPr>
              <a:tblGrid>
                <a:gridCol w="1028700"/>
                <a:gridCol w="1028700"/>
              </a:tblGrid>
              <a:tr h="304800">
                <a:tc gridSpan="2">
                  <a:txBody>
                    <a:bodyPr/>
                    <a:lstStyle/>
                    <a:p>
                      <a:pPr algn="ctr"/>
                      <a:r>
                        <a:rPr lang="en-US" sz="1400" u="sng" dirty="0" err="1" smtClean="0"/>
                        <a:t>Orness</a:t>
                      </a:r>
                      <a:r>
                        <a:rPr lang="en-US" sz="1400" u="sng" dirty="0" smtClean="0"/>
                        <a:t> = .95</a:t>
                      </a:r>
                      <a:endParaRPr lang="en-US" sz="1400" b="1" u="sng" dirty="0"/>
                    </a:p>
                  </a:txBody>
                  <a:tcPr/>
                </a:tc>
                <a:tc hMerge="1">
                  <a:txBody>
                    <a:bodyPr/>
                    <a:lstStyle/>
                    <a:p>
                      <a:endParaRPr lang="en-US"/>
                    </a:p>
                  </a:txBody>
                  <a:tcPr/>
                </a:tc>
              </a:tr>
              <a:tr h="304800">
                <a:tc>
                  <a:txBody>
                    <a:bodyPr/>
                    <a:lstStyle/>
                    <a:p>
                      <a:pPr algn="ctr"/>
                      <a:r>
                        <a:rPr lang="en-US" sz="1400" b="1" dirty="0" smtClean="0"/>
                        <a:t>Rank</a:t>
                      </a:r>
                      <a:endParaRPr lang="en-US" sz="1400" b="1" dirty="0"/>
                    </a:p>
                  </a:txBody>
                  <a:tcPr/>
                </a:tc>
                <a:tc>
                  <a:txBody>
                    <a:bodyPr/>
                    <a:lstStyle/>
                    <a:p>
                      <a:pPr algn="ctr"/>
                      <a:r>
                        <a:rPr lang="en-US" sz="1400" b="1"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.830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.140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.020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.010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.001</a:t>
                      </a:r>
                      <a:endParaRPr lang="en-US" sz="1400" dirty="0"/>
                    </a:p>
                  </a:txBody>
                  <a:tcPr/>
                </a:tc>
              </a:tr>
            </a:tbl>
          </a:graphicData>
        </a:graphic>
      </p:graphicFrame>
      <p:graphicFrame>
        <p:nvGraphicFramePr>
          <p:cNvPr id="24" name="Table 23"/>
          <p:cNvGraphicFramePr>
            <a:graphicFrameLocks noGrp="1"/>
          </p:cNvGraphicFramePr>
          <p:nvPr/>
        </p:nvGraphicFramePr>
        <p:xfrm>
          <a:off x="3505200" y="3733800"/>
          <a:ext cx="2057400" cy="2133600"/>
        </p:xfrm>
        <a:graphic>
          <a:graphicData uri="http://schemas.openxmlformats.org/drawingml/2006/table">
            <a:tbl>
              <a:tblPr firstRow="1" bandRow="1">
                <a:tableStyleId>{2A488322-F2BA-4B5B-9748-0D474271808F}</a:tableStyleId>
              </a:tblPr>
              <a:tblGrid>
                <a:gridCol w="1028700"/>
                <a:gridCol w="1028700"/>
              </a:tblGrid>
              <a:tr h="304800">
                <a:tc gridSpan="2">
                  <a:txBody>
                    <a:bodyPr/>
                    <a:lstStyle/>
                    <a:p>
                      <a:pPr algn="ctr"/>
                      <a:r>
                        <a:rPr lang="en-US" sz="1400" u="sng" dirty="0" err="1" smtClean="0"/>
                        <a:t>Orness</a:t>
                      </a:r>
                      <a:r>
                        <a:rPr lang="en-US" sz="1400" u="sng" dirty="0" smtClean="0"/>
                        <a:t> = .75</a:t>
                      </a:r>
                      <a:endParaRPr lang="en-US" sz="1400" b="1" u="sng" dirty="0"/>
                    </a:p>
                  </a:txBody>
                  <a:tcPr/>
                </a:tc>
                <a:tc hMerge="1">
                  <a:txBody>
                    <a:bodyPr/>
                    <a:lstStyle/>
                    <a:p>
                      <a:endParaRPr lang="en-US"/>
                    </a:p>
                  </a:txBody>
                  <a:tcPr/>
                </a:tc>
              </a:tr>
              <a:tr h="304800">
                <a:tc>
                  <a:txBody>
                    <a:bodyPr/>
                    <a:lstStyle/>
                    <a:p>
                      <a:pPr algn="ctr"/>
                      <a:r>
                        <a:rPr lang="en-US" sz="1400" dirty="0" smtClean="0"/>
                        <a:t>Rank</a:t>
                      </a:r>
                      <a:endParaRPr lang="en-US" sz="1400" b="1" dirty="0"/>
                    </a:p>
                  </a:txBody>
                  <a:tcPr/>
                </a:tc>
                <a:tc>
                  <a:txBody>
                    <a:bodyPr/>
                    <a:lstStyle/>
                    <a:p>
                      <a:pPr algn="ctr"/>
                      <a:r>
                        <a:rPr lang="en-US" sz="1400"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.460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.260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.140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.080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.050</a:t>
                      </a:r>
                      <a:endParaRPr lang="en-US" sz="1400" dirty="0"/>
                    </a:p>
                  </a:txBody>
                  <a:tcPr/>
                </a:tc>
              </a:tr>
            </a:tbl>
          </a:graphicData>
        </a:graphic>
      </p:graphicFrame>
      <p:graphicFrame>
        <p:nvGraphicFramePr>
          <p:cNvPr id="25" name="Table 24"/>
          <p:cNvGraphicFramePr>
            <a:graphicFrameLocks noGrp="1"/>
          </p:cNvGraphicFramePr>
          <p:nvPr/>
        </p:nvGraphicFramePr>
        <p:xfrm>
          <a:off x="6934200" y="3733800"/>
          <a:ext cx="2057400" cy="2133600"/>
        </p:xfrm>
        <a:graphic>
          <a:graphicData uri="http://schemas.openxmlformats.org/drawingml/2006/table">
            <a:tbl>
              <a:tblPr firstRow="1" bandRow="1">
                <a:tableStyleId>{EB344D84-9AFB-497E-A393-DC336BA19D2E}</a:tableStyleId>
              </a:tblPr>
              <a:tblGrid>
                <a:gridCol w="1028700"/>
                <a:gridCol w="1028700"/>
              </a:tblGrid>
              <a:tr h="304800">
                <a:tc gridSpan="2">
                  <a:txBody>
                    <a:bodyPr/>
                    <a:lstStyle/>
                    <a:p>
                      <a:pPr algn="ctr"/>
                      <a:r>
                        <a:rPr lang="en-US" sz="1400" u="sng" dirty="0" err="1" smtClean="0"/>
                        <a:t>Orness</a:t>
                      </a:r>
                      <a:r>
                        <a:rPr lang="en-US" sz="1400" u="sng" dirty="0" smtClean="0"/>
                        <a:t> = .5</a:t>
                      </a:r>
                      <a:endParaRPr lang="en-US" sz="1400" b="1" u="sng" dirty="0"/>
                    </a:p>
                  </a:txBody>
                  <a:tcPr/>
                </a:tc>
                <a:tc hMerge="1">
                  <a:txBody>
                    <a:bodyPr/>
                    <a:lstStyle/>
                    <a:p>
                      <a:endParaRPr lang="en-US"/>
                    </a:p>
                  </a:txBody>
                  <a:tcPr/>
                </a:tc>
              </a:tr>
              <a:tr h="304800">
                <a:tc>
                  <a:txBody>
                    <a:bodyPr/>
                    <a:lstStyle/>
                    <a:p>
                      <a:pPr algn="ctr"/>
                      <a:r>
                        <a:rPr lang="en-US" sz="1400" dirty="0" smtClean="0"/>
                        <a:t>Rank</a:t>
                      </a:r>
                      <a:endParaRPr lang="en-US" sz="1400" b="1" dirty="0"/>
                    </a:p>
                  </a:txBody>
                  <a:tcPr/>
                </a:tc>
                <a:tc>
                  <a:txBody>
                    <a:bodyPr/>
                    <a:lstStyle/>
                    <a:p>
                      <a:pPr algn="ctr"/>
                      <a:r>
                        <a:rPr lang="en-US" sz="1400" dirty="0" smtClean="0"/>
                        <a:t>Weight</a:t>
                      </a:r>
                      <a:endParaRPr lang="en-US" sz="1400" b="1" dirty="0"/>
                    </a:p>
                  </a:txBody>
                  <a:tcPr/>
                </a:tc>
              </a:tr>
              <a:tr h="304800">
                <a:tc>
                  <a:txBody>
                    <a:bodyPr/>
                    <a:lstStyle/>
                    <a:p>
                      <a:pPr algn="ctr"/>
                      <a:r>
                        <a:rPr lang="en-US" sz="1400" dirty="0" smtClean="0"/>
                        <a:t>1</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2</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3</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4</a:t>
                      </a:r>
                      <a:endParaRPr lang="en-US" sz="1400" b="1" dirty="0"/>
                    </a:p>
                  </a:txBody>
                  <a:tcPr/>
                </a:tc>
                <a:tc>
                  <a:txBody>
                    <a:bodyPr/>
                    <a:lstStyle/>
                    <a:p>
                      <a:pPr algn="ctr"/>
                      <a:r>
                        <a:rPr lang="en-US" sz="1400" dirty="0" smtClean="0"/>
                        <a:t>.20</a:t>
                      </a:r>
                      <a:endParaRPr lang="en-US" sz="1400" dirty="0"/>
                    </a:p>
                  </a:txBody>
                  <a:tcPr/>
                </a:tc>
              </a:tr>
              <a:tr h="304800">
                <a:tc>
                  <a:txBody>
                    <a:bodyPr/>
                    <a:lstStyle/>
                    <a:p>
                      <a:pPr algn="ctr"/>
                      <a:r>
                        <a:rPr lang="en-US" sz="1400" dirty="0" smtClean="0"/>
                        <a:t>5</a:t>
                      </a:r>
                      <a:endParaRPr lang="en-US" sz="1400" b="1" dirty="0"/>
                    </a:p>
                  </a:txBody>
                  <a:tcPr/>
                </a:tc>
                <a:tc>
                  <a:txBody>
                    <a:bodyPr/>
                    <a:lstStyle/>
                    <a:p>
                      <a:pPr algn="ctr"/>
                      <a:r>
                        <a:rPr lang="en-US" sz="1400" dirty="0" smtClean="0"/>
                        <a:t>.20</a:t>
                      </a:r>
                      <a:endParaRPr lang="en-US" sz="1400" dirty="0"/>
                    </a:p>
                  </a:txBody>
                  <a:tcPr/>
                </a:tc>
              </a:tr>
            </a:tbl>
          </a:graphicData>
        </a:graphic>
      </p:graphicFrame>
      <p:sp>
        <p:nvSpPr>
          <p:cNvPr id="12" name="Rectangle 11"/>
          <p:cNvSpPr/>
          <p:nvPr/>
        </p:nvSpPr>
        <p:spPr>
          <a:xfrm>
            <a:off x="152400" y="2819400"/>
            <a:ext cx="2667000" cy="3276600"/>
          </a:xfrm>
          <a:prstGeom prst="rect">
            <a:avLst/>
          </a:prstGeom>
          <a:solidFill>
            <a:schemeClr val="accent1">
              <a:alpha val="3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txBox="1">
            <a:spLocks/>
          </p:cNvSpPr>
          <p:nvPr/>
        </p:nvSpPr>
        <p:spPr>
          <a:xfrm>
            <a:off x="685800" y="-22225"/>
            <a:ext cx="7467600" cy="1393825"/>
          </a:xfrm>
          <a:prstGeom prst="rect">
            <a:avLst/>
          </a:prstGeom>
        </p:spPr>
        <p:txBody>
          <a:bodyPr vert="horz" lIns="91440" tIns="45720" rIns="91440" bIns="45720" rtlCol="0" anchor="ctr">
            <a:normAutofit/>
          </a:bodyPr>
          <a:lstStyle/>
          <a:p>
            <a:pPr lvl="0" algn="ctr">
              <a:spcBef>
                <a:spcPct val="0"/>
              </a:spcBef>
              <a:defRPr/>
            </a:pPr>
            <a:r>
              <a:rPr lang="en-US" sz="3200" dirty="0" smtClean="0"/>
              <a:t>Optimistic / Pessimistic Outlooks and assigning the OWA Rank Weights</a:t>
            </a:r>
            <a:endParaRPr kumimoji="0" lang="en-US" sz="32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 Creation &amp; Data Aggregation</a:t>
            </a:r>
            <a:endParaRPr lang="en-US" dirty="0"/>
          </a:p>
        </p:txBody>
      </p:sp>
      <p:sp>
        <p:nvSpPr>
          <p:cNvPr id="3" name="Content Placeholder 2"/>
          <p:cNvSpPr>
            <a:spLocks noGrp="1"/>
          </p:cNvSpPr>
          <p:nvPr>
            <p:ph idx="1"/>
          </p:nvPr>
        </p:nvSpPr>
        <p:spPr>
          <a:xfrm>
            <a:off x="304800" y="1600200"/>
            <a:ext cx="8534400" cy="4525963"/>
          </a:xfrm>
        </p:spPr>
        <p:txBody>
          <a:bodyPr/>
          <a:lstStyle/>
          <a:p>
            <a:r>
              <a:rPr lang="en-US" dirty="0" smtClean="0"/>
              <a:t>Take multiple datasets in different units (e.g., precipitation; temperature) and aggregate them into one single indicator.</a:t>
            </a:r>
          </a:p>
          <a:p>
            <a:r>
              <a:rPr lang="en-US" dirty="0" smtClean="0"/>
              <a:t>E.g., Temperature + Precipitation = Vulnerability</a:t>
            </a:r>
          </a:p>
          <a:p>
            <a:endParaRPr lang="en-US" dirty="0" smtClean="0"/>
          </a:p>
          <a:p>
            <a:r>
              <a:rPr lang="en-US" dirty="0" smtClean="0"/>
              <a:t>What’s wrong with the above example?</a:t>
            </a:r>
          </a:p>
          <a:p>
            <a:endParaRPr lang="en-US" dirty="0" smtClean="0"/>
          </a:p>
          <a:p>
            <a:pPr>
              <a:buNone/>
            </a:pP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Weighted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838201"/>
                <a:gridCol w="1143000"/>
                <a:gridCol w="1447800"/>
                <a:gridCol w="1143000"/>
                <a:gridCol w="1371600"/>
                <a:gridCol w="2057401"/>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a:t>
                      </a:r>
                      <a:r>
                        <a:rPr lang="en-US" sz="1100" b="1" dirty="0" err="1" smtClean="0">
                          <a:solidFill>
                            <a:schemeClr val="bg1"/>
                          </a:solidFill>
                          <a:latin typeface="Calibri"/>
                          <a:ea typeface="Calibri"/>
                          <a:cs typeface="Times New Roman"/>
                        </a:rPr>
                        <a:t>Precip</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a:t>
                      </a:r>
                      <a:r>
                        <a:rPr lang="en-US" sz="1100" b="1" baseline="0" dirty="0" smtClean="0">
                          <a:solidFill>
                            <a:schemeClr val="bg1"/>
                          </a:solidFill>
                          <a:latin typeface="Calibri"/>
                          <a:ea typeface="Calibri"/>
                          <a:cs typeface="Times New Roman"/>
                        </a:rPr>
                        <a:t> People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Linear Combination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=0.1</a:t>
                      </a:r>
                      <a:r>
                        <a:rPr lang="en-US" baseline="0" dirty="0" smtClean="0"/>
                        <a:t> * </a:t>
                      </a:r>
                      <a:r>
                        <a:rPr lang="en-US" baseline="0" dirty="0" smtClean="0">
                          <a:solidFill>
                            <a:srgbClr val="00B0F0"/>
                          </a:solidFill>
                        </a:rPr>
                        <a:t>0.4</a:t>
                      </a:r>
                      <a:endParaRPr lang="en-US" dirty="0">
                        <a:solidFill>
                          <a:srgbClr val="00B0F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=0.4 * </a:t>
                      </a:r>
                      <a:r>
                        <a:rPr lang="en-US" dirty="0" smtClean="0">
                          <a:solidFill>
                            <a:srgbClr val="FFC000"/>
                          </a:solidFill>
                        </a:rPr>
                        <a:t>0.6</a:t>
                      </a:r>
                      <a:endParaRPr lang="en-US" dirty="0">
                        <a:solidFill>
                          <a:srgbClr val="FFC00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cxnSp>
        <p:nvCxnSpPr>
          <p:cNvPr id="11" name="Straight Arrow Connector 10"/>
          <p:cNvCxnSpPr/>
          <p:nvPr/>
        </p:nvCxnSpPr>
        <p:spPr>
          <a:xfrm>
            <a:off x="1828800" y="1524000"/>
            <a:ext cx="2971800" cy="990600"/>
          </a:xfrm>
          <a:prstGeom prst="straightConnector1">
            <a:avLst/>
          </a:prstGeom>
          <a:ln w="508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200400" y="1752600"/>
            <a:ext cx="2819400" cy="762000"/>
          </a:xfrm>
          <a:prstGeom prst="straightConnector1">
            <a:avLst/>
          </a:prstGeom>
          <a:ln w="5080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Weighted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838201"/>
                <a:gridCol w="1143000"/>
                <a:gridCol w="1447800"/>
                <a:gridCol w="1143000"/>
                <a:gridCol w="1371600"/>
                <a:gridCol w="2057401"/>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a:t>
                      </a:r>
                      <a:r>
                        <a:rPr lang="en-US" sz="1100" b="1" dirty="0" err="1" smtClean="0">
                          <a:solidFill>
                            <a:schemeClr val="bg1"/>
                          </a:solidFill>
                          <a:latin typeface="Calibri"/>
                          <a:ea typeface="Calibri"/>
                          <a:cs typeface="Times New Roman"/>
                        </a:rPr>
                        <a:t>Precip</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a:t>
                      </a:r>
                      <a:r>
                        <a:rPr lang="en-US" sz="1100" b="1" baseline="0" dirty="0" smtClean="0">
                          <a:solidFill>
                            <a:schemeClr val="bg1"/>
                          </a:solidFill>
                          <a:latin typeface="Calibri"/>
                          <a:ea typeface="Calibri"/>
                          <a:cs typeface="Times New Roman"/>
                        </a:rPr>
                        <a:t> People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Linear Combination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=0.1</a:t>
                      </a:r>
                      <a:r>
                        <a:rPr lang="en-US" baseline="0" dirty="0" smtClean="0"/>
                        <a:t> * </a:t>
                      </a:r>
                      <a:r>
                        <a:rPr lang="en-US" baseline="0" dirty="0" smtClean="0">
                          <a:solidFill>
                            <a:srgbClr val="00B0F0"/>
                          </a:solidFill>
                        </a:rPr>
                        <a:t>0.4</a:t>
                      </a:r>
                      <a:endParaRPr lang="en-US" dirty="0">
                        <a:solidFill>
                          <a:srgbClr val="00B0F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=0.4 * </a:t>
                      </a:r>
                      <a:r>
                        <a:rPr lang="en-US" dirty="0" smtClean="0">
                          <a:solidFill>
                            <a:srgbClr val="FFC000"/>
                          </a:solidFill>
                        </a:rPr>
                        <a:t>0.6</a:t>
                      </a:r>
                      <a:endParaRPr lang="en-US" dirty="0">
                        <a:solidFill>
                          <a:srgbClr val="FFC00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cxnSp>
        <p:nvCxnSpPr>
          <p:cNvPr id="11" name="Straight Arrow Connector 10"/>
          <p:cNvCxnSpPr/>
          <p:nvPr/>
        </p:nvCxnSpPr>
        <p:spPr>
          <a:xfrm>
            <a:off x="1828800" y="1524000"/>
            <a:ext cx="2362200" cy="1371600"/>
          </a:xfrm>
          <a:prstGeom prst="straightConnector1">
            <a:avLst/>
          </a:prstGeom>
          <a:ln w="508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200400" y="1752600"/>
            <a:ext cx="2514600" cy="1066800"/>
          </a:xfrm>
          <a:prstGeom prst="straightConnector1">
            <a:avLst/>
          </a:prstGeom>
          <a:ln w="5080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Weighted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838201"/>
                <a:gridCol w="1143000"/>
                <a:gridCol w="1447800"/>
                <a:gridCol w="914400"/>
                <a:gridCol w="990600"/>
                <a:gridCol w="2667001"/>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a:t>
                      </a:r>
                      <a:r>
                        <a:rPr lang="en-US" sz="1100" b="1" dirty="0" err="1" smtClean="0">
                          <a:solidFill>
                            <a:schemeClr val="bg1"/>
                          </a:solidFill>
                          <a:latin typeface="Calibri"/>
                          <a:ea typeface="Calibri"/>
                          <a:cs typeface="Times New Roman"/>
                        </a:rPr>
                        <a:t>Precip</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a:t>
                      </a:r>
                      <a:r>
                        <a:rPr lang="en-US" sz="1100" b="1" baseline="0" dirty="0" smtClean="0">
                          <a:solidFill>
                            <a:schemeClr val="bg1"/>
                          </a:solidFill>
                          <a:latin typeface="Calibri"/>
                          <a:ea typeface="Calibri"/>
                          <a:cs typeface="Times New Roman"/>
                        </a:rPr>
                        <a:t> People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mn-lt"/>
                          <a:ea typeface="Calibri"/>
                          <a:cs typeface="Times New Roman"/>
                        </a:rPr>
                        <a:t>Weighted Ordered Weighted Average</a:t>
                      </a:r>
                      <a:endParaRPr lang="en-US" sz="1100" b="1" dirty="0">
                        <a:solidFill>
                          <a:schemeClr val="bg1"/>
                        </a:solidFill>
                        <a:latin typeface="+mn-lt"/>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.04</a:t>
                      </a:r>
                      <a:endParaRPr lang="en-US" dirty="0">
                        <a:solidFill>
                          <a:srgbClr val="00B0F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solidFill>
                          <a:srgbClr val="FFC00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=(.24 * </a:t>
                      </a:r>
                      <a:r>
                        <a:rPr lang="en-US" dirty="0" smtClean="0">
                          <a:solidFill>
                            <a:srgbClr val="FF0000"/>
                          </a:solidFill>
                        </a:rPr>
                        <a:t>0.8</a:t>
                      </a:r>
                      <a:r>
                        <a:rPr lang="en-US" dirty="0" smtClean="0"/>
                        <a:t>) + (.04 * </a:t>
                      </a:r>
                      <a:r>
                        <a:rPr lang="en-US" dirty="0" smtClean="0">
                          <a:solidFill>
                            <a:srgbClr val="00B050"/>
                          </a:solidFill>
                        </a:rPr>
                        <a:t>0.2</a:t>
                      </a:r>
                      <a:r>
                        <a:rPr lang="en-US" dirty="0" smtClean="0"/>
                        <a:t>)</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.42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.54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cxnSp>
        <p:nvCxnSpPr>
          <p:cNvPr id="8" name="Straight Arrow Connector 7"/>
          <p:cNvCxnSpPr/>
          <p:nvPr/>
        </p:nvCxnSpPr>
        <p:spPr>
          <a:xfrm>
            <a:off x="5029200" y="1676400"/>
            <a:ext cx="2743200" cy="838200"/>
          </a:xfrm>
          <a:prstGeom prst="straightConnector1">
            <a:avLst/>
          </a:prstGeom>
          <a:ln w="508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876800" y="1447800"/>
            <a:ext cx="1905000" cy="1066800"/>
          </a:xfrm>
          <a:prstGeom prst="straightConnector1">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Weighted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838201"/>
                <a:gridCol w="1143000"/>
                <a:gridCol w="1447800"/>
                <a:gridCol w="914400"/>
                <a:gridCol w="990600"/>
                <a:gridCol w="2667001"/>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a:t>
                      </a:r>
                      <a:r>
                        <a:rPr lang="en-US" sz="1100" b="1" dirty="0" err="1" smtClean="0">
                          <a:solidFill>
                            <a:schemeClr val="bg1"/>
                          </a:solidFill>
                          <a:latin typeface="Calibri"/>
                          <a:ea typeface="Calibri"/>
                          <a:cs typeface="Times New Roman"/>
                        </a:rPr>
                        <a:t>Precip</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a:t>
                      </a:r>
                      <a:r>
                        <a:rPr lang="en-US" sz="1100" b="1" baseline="0" dirty="0" smtClean="0">
                          <a:solidFill>
                            <a:schemeClr val="bg1"/>
                          </a:solidFill>
                          <a:latin typeface="Calibri"/>
                          <a:ea typeface="Calibri"/>
                          <a:cs typeface="Times New Roman"/>
                        </a:rPr>
                        <a:t> People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mn-lt"/>
                          <a:ea typeface="Calibri"/>
                          <a:cs typeface="Times New Roman"/>
                        </a:rPr>
                        <a:t>Weighted Ordered Weighted Average</a:t>
                      </a:r>
                      <a:endParaRPr lang="en-US" sz="1100" b="1" dirty="0">
                        <a:solidFill>
                          <a:schemeClr val="bg1"/>
                        </a:solidFill>
                        <a:latin typeface="+mn-lt"/>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.04</a:t>
                      </a:r>
                      <a:endParaRPr lang="en-US" dirty="0">
                        <a:solidFill>
                          <a:srgbClr val="00B0F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solidFill>
                          <a:srgbClr val="FFC00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.42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.37</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.29</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.35</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.43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.54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.46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.50</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.16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r>
                        <a:rPr lang="en-US" dirty="0" smtClean="0"/>
                        <a:t>.3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Weighted OWA</a:t>
            </a:r>
            <a:endParaRPr lang="en-US" dirty="0"/>
          </a:p>
        </p:txBody>
      </p:sp>
      <p:graphicFrame>
        <p:nvGraphicFramePr>
          <p:cNvPr id="6" name="Table 5"/>
          <p:cNvGraphicFramePr>
            <a:graphicFrameLocks noGrp="1"/>
          </p:cNvGraphicFramePr>
          <p:nvPr/>
        </p:nvGraphicFramePr>
        <p:xfrm>
          <a:off x="533399" y="1981200"/>
          <a:ext cx="8001002" cy="4578915"/>
        </p:xfrm>
        <a:graphic>
          <a:graphicData uri="http://schemas.openxmlformats.org/drawingml/2006/table">
            <a:tbl>
              <a:tblPr/>
              <a:tblGrid>
                <a:gridCol w="838201"/>
                <a:gridCol w="1143000"/>
                <a:gridCol w="1447800"/>
                <a:gridCol w="914400"/>
                <a:gridCol w="990600"/>
                <a:gridCol w="2667001"/>
              </a:tblGrid>
              <a:tr h="152400">
                <a:tc>
                  <a:txBody>
                    <a:bodyPr/>
                    <a:lstStyle/>
                    <a:p>
                      <a:pPr marL="0" marR="0" algn="ctr"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dirty="0" smtClean="0">
                          <a:solidFill>
                            <a:schemeClr val="bg1"/>
                          </a:solidFill>
                          <a:latin typeface="Calibri"/>
                          <a:ea typeface="Calibri"/>
                          <a:cs typeface="Times New Roman"/>
                        </a:rPr>
                        <a:t>Standardized Precipitation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 </a:t>
                      </a:r>
                      <a:r>
                        <a:rPr lang="en-US" sz="1100" b="1" dirty="0" err="1" smtClean="0">
                          <a:solidFill>
                            <a:schemeClr val="bg1"/>
                          </a:solidFill>
                          <a:latin typeface="Calibri"/>
                          <a:ea typeface="Calibri"/>
                          <a:cs typeface="Times New Roman"/>
                        </a:rPr>
                        <a:t>Precip</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Calibri"/>
                          <a:ea typeface="Calibri"/>
                          <a:cs typeface="Times New Roman"/>
                        </a:rPr>
                        <a:t>Weighted</a:t>
                      </a:r>
                      <a:r>
                        <a:rPr lang="en-US" sz="1100" b="1" baseline="0" dirty="0" smtClean="0">
                          <a:solidFill>
                            <a:schemeClr val="bg1"/>
                          </a:solidFill>
                          <a:latin typeface="Calibri"/>
                          <a:ea typeface="Calibri"/>
                          <a:cs typeface="Times New Roman"/>
                        </a:rPr>
                        <a:t> People</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ctr">
                        <a:lnSpc>
                          <a:spcPct val="115000"/>
                        </a:lnSpc>
                        <a:spcBef>
                          <a:spcPts val="0"/>
                        </a:spcBef>
                        <a:spcAft>
                          <a:spcPts val="1000"/>
                        </a:spcAft>
                      </a:pPr>
                      <a:r>
                        <a:rPr lang="en-US" sz="1100" b="1" dirty="0" smtClean="0">
                          <a:solidFill>
                            <a:schemeClr val="bg1"/>
                          </a:solidFill>
                          <a:latin typeface="+mn-lt"/>
                          <a:ea typeface="Calibri"/>
                          <a:cs typeface="Times New Roman"/>
                        </a:rPr>
                        <a:t>Weighted Ordered Weighted Average</a:t>
                      </a:r>
                      <a:endParaRPr lang="en-US" sz="1100" b="1" dirty="0">
                        <a:solidFill>
                          <a:schemeClr val="bg1"/>
                        </a:solidFill>
                        <a:latin typeface="+mn-lt"/>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.04</a:t>
                      </a:r>
                      <a:endParaRPr lang="en-US" dirty="0">
                        <a:solidFill>
                          <a:srgbClr val="00B0F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solidFill>
                          <a:srgbClr val="FFC000"/>
                        </a:solidFill>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r>
                        <a:rPr lang="en-US" dirty="0" smtClean="0"/>
                        <a:t>=(.24 * </a:t>
                      </a:r>
                      <a:r>
                        <a:rPr lang="en-US" dirty="0" smtClean="0">
                          <a:solidFill>
                            <a:srgbClr val="FF0000"/>
                          </a:solidFill>
                        </a:rPr>
                        <a:t>0.8</a:t>
                      </a:r>
                      <a:r>
                        <a:rPr lang="en-US" dirty="0" smtClean="0"/>
                        <a:t>) + (.04 * </a:t>
                      </a:r>
                      <a:r>
                        <a:rPr lang="en-US" dirty="0" smtClean="0">
                          <a:solidFill>
                            <a:srgbClr val="00B050"/>
                          </a:solidFill>
                        </a:rPr>
                        <a:t>0.2</a:t>
                      </a:r>
                      <a:r>
                        <a:rPr lang="en-US" dirty="0" smtClean="0"/>
                        <a:t>)</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.42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.24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.54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.18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ctr"/>
                      <a:r>
                        <a:rPr lang="en-US" dirty="0" smtClean="0"/>
                        <a:t>.12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ctr">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.36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ctr"/>
                      <a:r>
                        <a:rPr lang="en-US" dirty="0" smtClean="0"/>
                        <a:t>.06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cxnSp>
        <p:nvCxnSpPr>
          <p:cNvPr id="8" name="Straight Arrow Connector 7"/>
          <p:cNvCxnSpPr/>
          <p:nvPr/>
        </p:nvCxnSpPr>
        <p:spPr>
          <a:xfrm>
            <a:off x="5029200" y="1676400"/>
            <a:ext cx="2743200" cy="838200"/>
          </a:xfrm>
          <a:prstGeom prst="straightConnector1">
            <a:avLst/>
          </a:prstGeom>
          <a:ln w="508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876800" y="1447800"/>
            <a:ext cx="1905000" cy="1066800"/>
          </a:xfrm>
          <a:prstGeom prst="straightConnector1">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152400" y="3200400"/>
            <a:ext cx="6096000" cy="533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5943600" y="3048000"/>
            <a:ext cx="3048000" cy="2585323"/>
          </a:xfrm>
          <a:prstGeom prst="rect">
            <a:avLst/>
          </a:prstGeom>
          <a:solidFill>
            <a:schemeClr val="bg1"/>
          </a:solidFill>
          <a:ln w="38100">
            <a:solidFill>
              <a:schemeClr val="tx1"/>
            </a:solidFill>
          </a:ln>
        </p:spPr>
        <p:txBody>
          <a:bodyPr wrap="square" rtlCol="0">
            <a:spAutoFit/>
          </a:bodyPr>
          <a:lstStyle/>
          <a:p>
            <a:r>
              <a:rPr lang="en-US" dirty="0" smtClean="0"/>
              <a:t>In WOWA it is important to apply the weights FIRST, then rank for the rank weights SECOND.  Look at this example: if you applied rank weights before weighting, you would get a different ranking of attributes than you do after you apply the weights.</a:t>
            </a:r>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dirty="0" smtClean="0"/>
              <a:t>Comparing All Results</a:t>
            </a:r>
            <a:endParaRPr lang="en-US" dirty="0"/>
          </a:p>
        </p:txBody>
      </p:sp>
      <p:graphicFrame>
        <p:nvGraphicFramePr>
          <p:cNvPr id="6" name="Table 5"/>
          <p:cNvGraphicFramePr>
            <a:graphicFrameLocks noGrp="1"/>
          </p:cNvGraphicFramePr>
          <p:nvPr/>
        </p:nvGraphicFramePr>
        <p:xfrm>
          <a:off x="609599" y="1981200"/>
          <a:ext cx="7010402" cy="4771701"/>
        </p:xfrm>
        <a:graphic>
          <a:graphicData uri="http://schemas.openxmlformats.org/drawingml/2006/table">
            <a:tbl>
              <a:tblPr/>
              <a:tblGrid>
                <a:gridCol w="952031"/>
                <a:gridCol w="1038578"/>
                <a:gridCol w="1057392"/>
                <a:gridCol w="1143000"/>
                <a:gridCol w="1143000"/>
                <a:gridCol w="1676401"/>
              </a:tblGrid>
              <a:tr h="152400">
                <a:tc>
                  <a:txBody>
                    <a:bodyPr/>
                    <a:lstStyle/>
                    <a:p>
                      <a:pPr marL="0" marR="0" algn="l" defTabSz="914400" rtl="0" eaLnBrk="1" latinLnBrk="0" hangingPunct="1">
                        <a:lnSpc>
                          <a:spcPct val="115000"/>
                        </a:lnSpc>
                        <a:spcBef>
                          <a:spcPts val="0"/>
                        </a:spcBef>
                        <a:spcAft>
                          <a:spcPts val="1000"/>
                        </a:spcAft>
                      </a:pPr>
                      <a:r>
                        <a:rPr lang="en-US" sz="1100" b="1" kern="1200" dirty="0" smtClean="0">
                          <a:solidFill>
                            <a:schemeClr val="bg1"/>
                          </a:solidFill>
                          <a:latin typeface="Calibri"/>
                          <a:ea typeface="Calibri"/>
                          <a:cs typeface="Times New Roman"/>
                        </a:rPr>
                        <a:t>HUC ID</a:t>
                      </a:r>
                      <a:endParaRPr lang="en-US" sz="1100" b="1" kern="12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l">
                        <a:lnSpc>
                          <a:spcPct val="115000"/>
                        </a:lnSpc>
                        <a:spcBef>
                          <a:spcPts val="0"/>
                        </a:spcBef>
                        <a:spcAft>
                          <a:spcPts val="1000"/>
                        </a:spcAft>
                      </a:pPr>
                      <a:r>
                        <a:rPr lang="en-US" sz="1100" b="1" dirty="0" smtClean="0">
                          <a:solidFill>
                            <a:schemeClr val="bg1"/>
                          </a:solidFill>
                          <a:latin typeface="Calibri"/>
                          <a:ea typeface="Calibri"/>
                          <a:cs typeface="Times New Roman"/>
                        </a:rPr>
                        <a:t>Standardized Precipitation</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l">
                        <a:lnSpc>
                          <a:spcPct val="115000"/>
                        </a:lnSpc>
                        <a:spcBef>
                          <a:spcPts val="0"/>
                        </a:spcBef>
                        <a:spcAft>
                          <a:spcPts val="1000"/>
                        </a:spcAft>
                      </a:pPr>
                      <a:r>
                        <a:rPr lang="en-US" sz="1100" b="1" dirty="0" smtClean="0">
                          <a:solidFill>
                            <a:schemeClr val="bg1"/>
                          </a:solidFill>
                          <a:latin typeface="Calibri"/>
                          <a:ea typeface="Calibri"/>
                          <a:cs typeface="Times New Roman"/>
                        </a:rPr>
                        <a:t>Standardized</a:t>
                      </a:r>
                      <a:r>
                        <a:rPr lang="en-US" sz="1100" b="1" baseline="0" dirty="0" smtClean="0">
                          <a:solidFill>
                            <a:schemeClr val="bg1"/>
                          </a:solidFill>
                          <a:latin typeface="Calibri"/>
                          <a:ea typeface="Calibri"/>
                          <a:cs typeface="Times New Roman"/>
                        </a:rPr>
                        <a:t> People in Flood Plain</a:t>
                      </a:r>
                      <a:endParaRPr lang="en-US" sz="1100"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l">
                        <a:lnSpc>
                          <a:spcPct val="115000"/>
                        </a:lnSpc>
                        <a:spcBef>
                          <a:spcPts val="0"/>
                        </a:spcBef>
                        <a:spcAft>
                          <a:spcPts val="1000"/>
                        </a:spcAft>
                      </a:pPr>
                      <a:r>
                        <a:rPr lang="en-US" sz="1100" b="1" dirty="0" smtClean="0">
                          <a:solidFill>
                            <a:schemeClr val="bg1"/>
                          </a:solidFill>
                          <a:latin typeface="Calibri"/>
                          <a:ea typeface="Calibri"/>
                          <a:cs typeface="Times New Roman"/>
                        </a:rPr>
                        <a:t>WLC</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l">
                        <a:lnSpc>
                          <a:spcPct val="115000"/>
                        </a:lnSpc>
                        <a:spcBef>
                          <a:spcPts val="0"/>
                        </a:spcBef>
                        <a:spcAft>
                          <a:spcPts val="1000"/>
                        </a:spcAft>
                      </a:pPr>
                      <a:r>
                        <a:rPr lang="en-US" sz="1100" b="1" dirty="0" smtClean="0">
                          <a:solidFill>
                            <a:schemeClr val="bg1"/>
                          </a:solidFill>
                          <a:latin typeface="Calibri"/>
                          <a:ea typeface="Calibri"/>
                          <a:cs typeface="Times New Roman"/>
                        </a:rPr>
                        <a:t>OWA</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c>
                  <a:txBody>
                    <a:bodyPr/>
                    <a:lstStyle/>
                    <a:p>
                      <a:pPr marL="0" marR="0" algn="l">
                        <a:lnSpc>
                          <a:spcPct val="115000"/>
                        </a:lnSpc>
                        <a:spcBef>
                          <a:spcPts val="0"/>
                        </a:spcBef>
                        <a:spcAft>
                          <a:spcPts val="1000"/>
                        </a:spcAft>
                      </a:pPr>
                      <a:r>
                        <a:rPr lang="en-US" sz="1100" b="1" dirty="0" smtClean="0">
                          <a:solidFill>
                            <a:schemeClr val="bg1"/>
                          </a:solidFill>
                          <a:latin typeface="Calibri"/>
                          <a:ea typeface="Calibri"/>
                          <a:cs typeface="Times New Roman"/>
                        </a:rPr>
                        <a:t>WOWA</a:t>
                      </a:r>
                      <a:endParaRPr lang="en-US" sz="1100" b="1" dirty="0">
                        <a:solidFill>
                          <a:schemeClr val="bg1"/>
                        </a:solidFill>
                        <a:latin typeface="Calibri"/>
                        <a:ea typeface="Calibri"/>
                        <a:cs typeface="Times New Roman"/>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F81BD"/>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baseline="0" dirty="0" smtClean="0"/>
                        <a:t>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baseline="0" dirty="0" smtClean="0"/>
                        <a:t>0.34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0.62</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0.66</a:t>
                      </a:r>
                      <a:endParaRPr lang="en-US" dirty="0" smtClean="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.37</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0.7</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0.5</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0.66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.29</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0.68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.35</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201</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0.6</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0.8</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0.76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.43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202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0.4</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0.7</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.46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203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0.72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0.86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.50</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965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0.3</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0.26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0.28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.16</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r h="337027">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1810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1.0</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0.2</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0.58</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0.84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a:r>
                        <a:rPr lang="en-US" dirty="0" smtClean="0"/>
                        <a:t>.34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r>
              <a:tr h="439731">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1805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0.9</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marL="0" marR="0" algn="l">
                        <a:lnSpc>
                          <a:spcPct val="115000"/>
                        </a:lnSpc>
                        <a:spcBef>
                          <a:spcPts val="0"/>
                        </a:spcBef>
                        <a:spcAft>
                          <a:spcPts val="1000"/>
                        </a:spcAft>
                      </a:pPr>
                      <a:r>
                        <a:rPr lang="en-US" sz="1800" kern="1200" dirty="0" smtClean="0">
                          <a:solidFill>
                            <a:schemeClr val="tx1"/>
                          </a:solidFill>
                          <a:latin typeface="+mn-lt"/>
                          <a:ea typeface="+mn-ea"/>
                          <a:cs typeface="+mn-cs"/>
                        </a:rPr>
                        <a:t>0.1</a:t>
                      </a:r>
                      <a:endParaRPr lang="en-US" sz="1800" kern="1200" dirty="0">
                        <a:solidFill>
                          <a:schemeClr val="tx1"/>
                        </a:solidFill>
                        <a:latin typeface="+mn-lt"/>
                        <a:ea typeface="+mn-ea"/>
                        <a:cs typeface="+mn-cs"/>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0.42</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0.74</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a:r>
                        <a:rPr lang="en-US" dirty="0" smtClean="0"/>
                        <a:t>.3</a:t>
                      </a:r>
                      <a:endParaRPr lang="en-US" dirty="0"/>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r>
            </a:tbl>
          </a:graphicData>
        </a:graphic>
      </p:graphicFrame>
      <p:sp>
        <p:nvSpPr>
          <p:cNvPr id="5" name="TextBox 4"/>
          <p:cNvSpPr txBox="1"/>
          <p:nvPr/>
        </p:nvSpPr>
        <p:spPr>
          <a:xfrm>
            <a:off x="609600" y="914400"/>
            <a:ext cx="3276600" cy="923330"/>
          </a:xfrm>
          <a:prstGeom prst="rect">
            <a:avLst/>
          </a:prstGeom>
          <a:noFill/>
        </p:spPr>
        <p:txBody>
          <a:bodyPr wrap="square" rtlCol="0">
            <a:spAutoFit/>
          </a:bodyPr>
          <a:lstStyle/>
          <a:p>
            <a:r>
              <a:rPr lang="en-US" b="1" u="sng" dirty="0" smtClean="0"/>
              <a:t>Weights: </a:t>
            </a:r>
            <a:r>
              <a:rPr lang="en-US" dirty="0" smtClean="0"/>
              <a:t/>
            </a:r>
            <a:br>
              <a:rPr lang="en-US" dirty="0" smtClean="0"/>
            </a:br>
            <a:r>
              <a:rPr lang="en-US" dirty="0" err="1" smtClean="0"/>
              <a:t>Precip</a:t>
            </a:r>
            <a:r>
              <a:rPr lang="en-US" dirty="0" smtClean="0"/>
              <a:t> = </a:t>
            </a:r>
            <a:r>
              <a:rPr lang="en-US" dirty="0" smtClean="0">
                <a:solidFill>
                  <a:srgbClr val="00B0F0"/>
                </a:solidFill>
              </a:rPr>
              <a:t>0.4</a:t>
            </a:r>
            <a:r>
              <a:rPr lang="en-US" dirty="0" smtClean="0"/>
              <a:t/>
            </a:r>
            <a:br>
              <a:rPr lang="en-US" dirty="0" smtClean="0"/>
            </a:br>
            <a:r>
              <a:rPr lang="en-US" dirty="0" smtClean="0"/>
              <a:t>People in Flood Plain = </a:t>
            </a:r>
            <a:r>
              <a:rPr lang="en-US" dirty="0" smtClean="0">
                <a:solidFill>
                  <a:srgbClr val="FFC000"/>
                </a:solidFill>
              </a:rPr>
              <a:t>0.6</a:t>
            </a:r>
            <a:endParaRPr lang="en-US" dirty="0">
              <a:solidFill>
                <a:srgbClr val="FFC000"/>
              </a:solidFill>
            </a:endParaRPr>
          </a:p>
        </p:txBody>
      </p:sp>
      <p:sp>
        <p:nvSpPr>
          <p:cNvPr id="9" name="TextBox 8"/>
          <p:cNvSpPr txBox="1"/>
          <p:nvPr/>
        </p:nvSpPr>
        <p:spPr>
          <a:xfrm>
            <a:off x="3581400" y="905470"/>
            <a:ext cx="3276600" cy="923330"/>
          </a:xfrm>
          <a:prstGeom prst="rect">
            <a:avLst/>
          </a:prstGeom>
          <a:noFill/>
        </p:spPr>
        <p:txBody>
          <a:bodyPr wrap="square" rtlCol="0">
            <a:spAutoFit/>
          </a:bodyPr>
          <a:lstStyle/>
          <a:p>
            <a:r>
              <a:rPr lang="en-US" b="1" u="sng" dirty="0" smtClean="0">
                <a:solidFill>
                  <a:srgbClr val="FF0000"/>
                </a:solidFill>
              </a:rPr>
              <a:t>Rank </a:t>
            </a:r>
            <a:r>
              <a:rPr lang="en-US" b="1" u="sng" dirty="0" smtClean="0"/>
              <a:t>Weights: </a:t>
            </a:r>
            <a:r>
              <a:rPr lang="en-US" dirty="0" smtClean="0"/>
              <a:t/>
            </a:r>
            <a:br>
              <a:rPr lang="en-US" dirty="0" smtClean="0"/>
            </a:br>
            <a:r>
              <a:rPr lang="en-US" dirty="0" smtClean="0"/>
              <a:t>Rank 1 = </a:t>
            </a:r>
            <a:r>
              <a:rPr lang="en-US" dirty="0" smtClean="0">
                <a:solidFill>
                  <a:srgbClr val="FF0000"/>
                </a:solidFill>
              </a:rPr>
              <a:t>0.8</a:t>
            </a:r>
            <a:r>
              <a:rPr lang="en-US" dirty="0" smtClean="0"/>
              <a:t/>
            </a:r>
            <a:br>
              <a:rPr lang="en-US" dirty="0" smtClean="0"/>
            </a:br>
            <a:r>
              <a:rPr lang="en-US" dirty="0" smtClean="0"/>
              <a:t>Rank 2 = </a:t>
            </a:r>
            <a:r>
              <a:rPr lang="en-US" dirty="0" smtClean="0">
                <a:solidFill>
                  <a:srgbClr val="00B050"/>
                </a:solidFill>
              </a:rPr>
              <a:t>0.2</a:t>
            </a:r>
            <a:endParaRPr lang="en-US" dirty="0">
              <a:solidFill>
                <a:srgbClr val="00B050"/>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43200" y="2057400"/>
            <a:ext cx="8229600" cy="4525963"/>
          </a:xfrm>
        </p:spPr>
        <p:txBody>
          <a:bodyPr/>
          <a:lstStyle/>
          <a:p>
            <a:pPr>
              <a:buNone/>
            </a:pPr>
            <a:r>
              <a:rPr lang="en-US" dirty="0" smtClean="0"/>
              <a:t> [EXCEL EXAMPLE]</a:t>
            </a:r>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t>(1) Data Selection</a:t>
            </a:r>
          </a:p>
          <a:p>
            <a:pPr>
              <a:buNone/>
            </a:pPr>
            <a:r>
              <a:rPr lang="en-US" dirty="0" smtClean="0"/>
              <a:t>(2) Data Creation / Identification / Integration</a:t>
            </a:r>
          </a:p>
          <a:p>
            <a:pPr>
              <a:buNone/>
            </a:pPr>
            <a:r>
              <a:rPr lang="en-US" dirty="0" smtClean="0"/>
              <a:t>(3) Multivariate Analysis</a:t>
            </a:r>
          </a:p>
          <a:p>
            <a:pPr>
              <a:buNone/>
            </a:pPr>
            <a:r>
              <a:rPr lang="en-US" dirty="0" smtClean="0"/>
              <a:t>(4) Standardization</a:t>
            </a:r>
          </a:p>
          <a:p>
            <a:pPr>
              <a:buNone/>
            </a:pPr>
            <a:r>
              <a:rPr lang="en-US" dirty="0" smtClean="0"/>
              <a:t>(5) Weighting</a:t>
            </a:r>
          </a:p>
          <a:p>
            <a:pPr>
              <a:buNone/>
            </a:pPr>
            <a:r>
              <a:rPr lang="en-US" dirty="0" smtClean="0"/>
              <a:t>(6) Aggregation</a:t>
            </a:r>
          </a:p>
          <a:p>
            <a:pPr>
              <a:buNone/>
            </a:pPr>
            <a:r>
              <a:rPr lang="en-US" dirty="0" smtClean="0">
                <a:solidFill>
                  <a:srgbClr val="FF0000"/>
                </a:solidFill>
              </a:rPr>
              <a:t>(7) Sensitivity / Uncertainty</a:t>
            </a:r>
          </a:p>
          <a:p>
            <a:pPr>
              <a:buNone/>
            </a:pPr>
            <a:r>
              <a:rPr lang="en-US" dirty="0" smtClean="0"/>
              <a:t>(8) Analysis / Visualization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US" dirty="0"/>
          </a:p>
        </p:txBody>
      </p:sp>
      <p:sp>
        <p:nvSpPr>
          <p:cNvPr id="3" name="Content Placeholder 2"/>
          <p:cNvSpPr>
            <a:spLocks noGrp="1"/>
          </p:cNvSpPr>
          <p:nvPr>
            <p:ph idx="1"/>
          </p:nvPr>
        </p:nvSpPr>
        <p:spPr/>
        <p:txBody>
          <a:bodyPr/>
          <a:lstStyle/>
          <a:p>
            <a:r>
              <a:rPr lang="en-US" dirty="0" smtClean="0"/>
              <a:t>Sensitivity</a:t>
            </a:r>
          </a:p>
          <a:p>
            <a:r>
              <a:rPr lang="en-US" dirty="0" smtClean="0"/>
              <a:t>Uncertainty</a:t>
            </a:r>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US" dirty="0"/>
          </a:p>
        </p:txBody>
      </p:sp>
      <p:sp>
        <p:nvSpPr>
          <p:cNvPr id="3" name="Content Placeholder 2"/>
          <p:cNvSpPr>
            <a:spLocks noGrp="1"/>
          </p:cNvSpPr>
          <p:nvPr>
            <p:ph idx="1"/>
          </p:nvPr>
        </p:nvSpPr>
        <p:spPr/>
        <p:txBody>
          <a:bodyPr/>
          <a:lstStyle/>
          <a:p>
            <a:r>
              <a:rPr lang="en-US" dirty="0" smtClean="0"/>
              <a:t>Sensitivity – How were the results influenced by decisions YOU made (e.g., weighting, aggregation technique, standardization technique, </a:t>
            </a:r>
            <a:r>
              <a:rPr lang="en-US" dirty="0" err="1" smtClean="0"/>
              <a:t>Orness</a:t>
            </a:r>
            <a:r>
              <a:rPr lang="en-US" dirty="0" smtClean="0"/>
              <a:t> values…)</a:t>
            </a:r>
          </a:p>
          <a:p>
            <a:r>
              <a:rPr lang="en-US" dirty="0" smtClean="0"/>
              <a:t>Uncertainty – How were the results influenced by potential error or lack of precision in the data?</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lant_Diversity_v1.png"/>
          <p:cNvPicPr>
            <a:picLocks noChangeAspect="1"/>
          </p:cNvPicPr>
          <p:nvPr/>
        </p:nvPicPr>
        <p:blipFill>
          <a:blip r:embed="rId2" cstate="print"/>
          <a:stretch>
            <a:fillRect/>
          </a:stretch>
        </p:blipFill>
        <p:spPr>
          <a:xfrm>
            <a:off x="4572000" y="1236561"/>
            <a:ext cx="3733800" cy="2640384"/>
          </a:xfrm>
          <a:prstGeom prst="rect">
            <a:avLst/>
          </a:prstGeom>
        </p:spPr>
      </p:pic>
      <p:pic>
        <p:nvPicPr>
          <p:cNvPr id="7" name="Picture 6" descr="Precip_v1.png"/>
          <p:cNvPicPr>
            <a:picLocks noChangeAspect="1"/>
          </p:cNvPicPr>
          <p:nvPr/>
        </p:nvPicPr>
        <p:blipFill>
          <a:blip r:embed="rId3" cstate="print"/>
          <a:stretch>
            <a:fillRect/>
          </a:stretch>
        </p:blipFill>
        <p:spPr>
          <a:xfrm>
            <a:off x="838200" y="1160361"/>
            <a:ext cx="3886201" cy="2748155"/>
          </a:xfrm>
          <a:prstGeom prst="rect">
            <a:avLst/>
          </a:prstGeom>
        </p:spPr>
      </p:pic>
      <p:pic>
        <p:nvPicPr>
          <p:cNvPr id="8" name="Picture 7" descr="Vuln_Temp_v1.png"/>
          <p:cNvPicPr>
            <a:picLocks noChangeAspect="1"/>
          </p:cNvPicPr>
          <p:nvPr/>
        </p:nvPicPr>
        <p:blipFill>
          <a:blip r:embed="rId4" cstate="print"/>
          <a:stretch>
            <a:fillRect/>
          </a:stretch>
        </p:blipFill>
        <p:spPr>
          <a:xfrm>
            <a:off x="762000" y="3674961"/>
            <a:ext cx="3810000" cy="2694268"/>
          </a:xfrm>
          <a:prstGeom prst="rect">
            <a:avLst/>
          </a:prstGeom>
        </p:spPr>
      </p:pic>
      <p:pic>
        <p:nvPicPr>
          <p:cNvPr id="9" name="Picture 8" descr="Decile_Legend.png"/>
          <p:cNvPicPr>
            <a:picLocks noChangeAspect="1"/>
          </p:cNvPicPr>
          <p:nvPr/>
        </p:nvPicPr>
        <p:blipFill>
          <a:blip r:embed="rId5" cstate="print"/>
          <a:stretch>
            <a:fillRect/>
          </a:stretch>
        </p:blipFill>
        <p:spPr>
          <a:xfrm>
            <a:off x="228600" y="2836761"/>
            <a:ext cx="691887" cy="1676400"/>
          </a:xfrm>
          <a:prstGeom prst="rect">
            <a:avLst/>
          </a:prstGeom>
        </p:spPr>
      </p:pic>
      <p:pic>
        <p:nvPicPr>
          <p:cNvPr id="4" name="Picture 3" descr="Animal_Diversity_v1.png"/>
          <p:cNvPicPr>
            <a:picLocks noChangeAspect="1"/>
          </p:cNvPicPr>
          <p:nvPr/>
        </p:nvPicPr>
        <p:blipFill>
          <a:blip r:embed="rId6" cstate="print"/>
          <a:stretch>
            <a:fillRect/>
          </a:stretch>
        </p:blipFill>
        <p:spPr>
          <a:xfrm>
            <a:off x="4572000" y="3674961"/>
            <a:ext cx="3962400" cy="2802039"/>
          </a:xfrm>
          <a:prstGeom prst="rect">
            <a:avLst/>
          </a:prstGeom>
        </p:spPr>
      </p:pic>
      <p:sp>
        <p:nvSpPr>
          <p:cNvPr id="10" name="TextBox 9"/>
          <p:cNvSpPr txBox="1"/>
          <p:nvPr/>
        </p:nvSpPr>
        <p:spPr>
          <a:xfrm>
            <a:off x="457200" y="228600"/>
            <a:ext cx="7620000" cy="523220"/>
          </a:xfrm>
          <a:prstGeom prst="rect">
            <a:avLst/>
          </a:prstGeom>
          <a:noFill/>
        </p:spPr>
        <p:txBody>
          <a:bodyPr wrap="square" rtlCol="0">
            <a:spAutoFit/>
          </a:bodyPr>
          <a:lstStyle/>
          <a:p>
            <a:r>
              <a:rPr lang="en-US" sz="2800" b="1" u="sng" dirty="0" smtClean="0"/>
              <a:t>Which areas do we need to fund?</a:t>
            </a:r>
            <a:endParaRPr lang="en-US" sz="2800" b="1" u="sng"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Sensitivity / Uncertainty</a:t>
            </a:r>
            <a:endParaRPr lang="en-US" dirty="0"/>
          </a:p>
        </p:txBody>
      </p:sp>
      <p:sp>
        <p:nvSpPr>
          <p:cNvPr id="3" name="Content Placeholder 2"/>
          <p:cNvSpPr>
            <a:spLocks noGrp="1"/>
          </p:cNvSpPr>
          <p:nvPr>
            <p:ph idx="1"/>
          </p:nvPr>
        </p:nvSpPr>
        <p:spPr/>
        <p:txBody>
          <a:bodyPr/>
          <a:lstStyle/>
          <a:p>
            <a:r>
              <a:rPr lang="en-US" dirty="0" smtClean="0"/>
              <a:t>Implemented in a very similar fashion to how we implemented sensitivity in the SMART process.</a:t>
            </a:r>
          </a:p>
          <a:p>
            <a:r>
              <a:rPr lang="en-US" dirty="0" smtClean="0"/>
              <a:t>How frequently would your ranking of risk / vulnerability change?  Do your most-vulnerable areas change frequently?</a:t>
            </a:r>
          </a:p>
          <a:p>
            <a:r>
              <a:rPr lang="en-US" dirty="0" smtClean="0"/>
              <a:t>More on this for Problem Set 3!</a:t>
            </a:r>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t>(1) Data Selection</a:t>
            </a:r>
          </a:p>
          <a:p>
            <a:pPr>
              <a:buNone/>
            </a:pPr>
            <a:r>
              <a:rPr lang="en-US" dirty="0" smtClean="0"/>
              <a:t>(2) Data Creation / Identification / Integration</a:t>
            </a:r>
          </a:p>
          <a:p>
            <a:pPr>
              <a:buNone/>
            </a:pPr>
            <a:r>
              <a:rPr lang="en-US" dirty="0" smtClean="0"/>
              <a:t>(3) Multivariate Analysis</a:t>
            </a:r>
          </a:p>
          <a:p>
            <a:pPr>
              <a:buNone/>
            </a:pPr>
            <a:r>
              <a:rPr lang="en-US" dirty="0" smtClean="0"/>
              <a:t>(4) Standardization</a:t>
            </a:r>
          </a:p>
          <a:p>
            <a:pPr>
              <a:buNone/>
            </a:pPr>
            <a:r>
              <a:rPr lang="en-US" dirty="0" smtClean="0"/>
              <a:t>(5) Weighting</a:t>
            </a:r>
          </a:p>
          <a:p>
            <a:pPr>
              <a:buNone/>
            </a:pPr>
            <a:r>
              <a:rPr lang="en-US" dirty="0" smtClean="0"/>
              <a:t>(6) Aggregation</a:t>
            </a:r>
          </a:p>
          <a:p>
            <a:pPr>
              <a:buNone/>
            </a:pPr>
            <a:r>
              <a:rPr lang="en-US" dirty="0" smtClean="0"/>
              <a:t>(7) Sensitivity / Uncertainty</a:t>
            </a:r>
          </a:p>
          <a:p>
            <a:pPr>
              <a:buNone/>
            </a:pPr>
            <a:r>
              <a:rPr lang="en-US" dirty="0" smtClean="0">
                <a:solidFill>
                  <a:srgbClr val="FF0000"/>
                </a:solidFill>
              </a:rPr>
              <a:t>(8) Analysis / Visualization</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228600" y="4267200"/>
          <a:ext cx="2057400" cy="2468880"/>
        </p:xfrm>
        <a:graphic>
          <a:graphicData uri="http://schemas.openxmlformats.org/drawingml/2006/table">
            <a:tbl>
              <a:tblPr firstRow="1" bandRow="1">
                <a:tableStyleId>{FABFCF23-3B69-468F-B69F-88F6DE6A72F2}</a:tableStyleId>
              </a:tblPr>
              <a:tblGrid>
                <a:gridCol w="2057400"/>
              </a:tblGrid>
              <a:tr h="301008">
                <a:tc>
                  <a:txBody>
                    <a:bodyPr/>
                    <a:lstStyle/>
                    <a:p>
                      <a:pPr algn="ctr"/>
                      <a:r>
                        <a:rPr lang="en-US" sz="1600" dirty="0" smtClean="0"/>
                        <a:t>Pessimistic Outlook</a:t>
                      </a:r>
                      <a:endParaRPr lang="en-US" sz="1600" dirty="0"/>
                    </a:p>
                  </a:txBody>
                  <a:tcPr/>
                </a:tc>
              </a:tr>
              <a:tr h="548639">
                <a:tc>
                  <a:txBody>
                    <a:bodyPr/>
                    <a:lstStyle/>
                    <a:p>
                      <a:r>
                        <a:rPr lang="en-US" sz="1600" b="1" dirty="0" err="1" smtClean="0"/>
                        <a:t>ORness</a:t>
                      </a:r>
                      <a:r>
                        <a:rPr lang="en-US" sz="1600" b="1" dirty="0" smtClean="0"/>
                        <a:t> = .95</a:t>
                      </a:r>
                      <a:r>
                        <a:rPr lang="en-US" sz="1600" dirty="0" smtClean="0"/>
                        <a:t/>
                      </a:r>
                      <a:br>
                        <a:rPr lang="en-US" sz="1600" dirty="0" smtClean="0"/>
                      </a:br>
                      <a:r>
                        <a:rPr lang="en-US" sz="1600" dirty="0" smtClean="0"/>
                        <a:t>High attribute values will contribute</a:t>
                      </a:r>
                      <a:r>
                        <a:rPr lang="en-US" sz="1600" baseline="0" dirty="0" smtClean="0"/>
                        <a:t> the most</a:t>
                      </a:r>
                      <a:endParaRPr lang="en-US" sz="1600" dirty="0"/>
                    </a:p>
                  </a:txBody>
                  <a:tcPr/>
                </a:tc>
              </a:tr>
              <a:tr h="831917">
                <a:tc>
                  <a:txBody>
                    <a:bodyPr/>
                    <a:lstStyle/>
                    <a:p>
                      <a:r>
                        <a:rPr lang="en-US" sz="1600" b="1" dirty="0" smtClean="0"/>
                        <a:t>Tradeoff = .23</a:t>
                      </a:r>
                      <a:r>
                        <a:rPr lang="en-US" sz="1600" dirty="0" smtClean="0"/>
                        <a:t/>
                      </a:r>
                      <a:br>
                        <a:rPr lang="en-US" sz="1600" dirty="0" smtClean="0"/>
                      </a:br>
                      <a:r>
                        <a:rPr lang="en-US" sz="1600" dirty="0" smtClean="0"/>
                        <a:t>Lower values contribute very little to the score</a:t>
                      </a:r>
                      <a:endParaRPr lang="en-US" sz="1600" baseline="0" dirty="0" smtClean="0"/>
                    </a:p>
                  </a:txBody>
                  <a:tcPr/>
                </a:tc>
              </a:tr>
            </a:tbl>
          </a:graphicData>
        </a:graphic>
      </p:graphicFrame>
      <p:graphicFrame>
        <p:nvGraphicFramePr>
          <p:cNvPr id="18" name="Table 17"/>
          <p:cNvGraphicFramePr>
            <a:graphicFrameLocks noGrp="1"/>
          </p:cNvGraphicFramePr>
          <p:nvPr/>
        </p:nvGraphicFramePr>
        <p:xfrm>
          <a:off x="6629400" y="4267200"/>
          <a:ext cx="2362200" cy="2496885"/>
        </p:xfrm>
        <a:graphic>
          <a:graphicData uri="http://schemas.openxmlformats.org/drawingml/2006/table">
            <a:tbl>
              <a:tblPr firstRow="1" bandRow="1">
                <a:tableStyleId>{FABFCF23-3B69-468F-B69F-88F6DE6A72F2}</a:tableStyleId>
              </a:tblPr>
              <a:tblGrid>
                <a:gridCol w="2362200"/>
              </a:tblGrid>
              <a:tr h="410795">
                <a:tc>
                  <a:txBody>
                    <a:bodyPr/>
                    <a:lstStyle/>
                    <a:p>
                      <a:pPr algn="ctr"/>
                      <a:r>
                        <a:rPr lang="en-US" sz="1600" dirty="0" smtClean="0"/>
                        <a:t>Optimistic Outlook</a:t>
                      </a:r>
                      <a:endParaRPr lang="en-US" sz="1600" dirty="0"/>
                    </a:p>
                  </a:txBody>
                  <a:tcPr/>
                </a:tc>
              </a:tr>
              <a:tr h="1008315">
                <a:tc>
                  <a:txBody>
                    <a:bodyPr/>
                    <a:lstStyle/>
                    <a:p>
                      <a:r>
                        <a:rPr lang="en-US" sz="1600" b="1" dirty="0" err="1" smtClean="0"/>
                        <a:t>ORness</a:t>
                      </a:r>
                      <a:r>
                        <a:rPr lang="en-US" sz="1600" b="1" dirty="0" smtClean="0"/>
                        <a:t> = .50</a:t>
                      </a:r>
                      <a:r>
                        <a:rPr lang="en-US" sz="1600" dirty="0" smtClean="0"/>
                        <a:t/>
                      </a:r>
                      <a:br>
                        <a:rPr lang="en-US" sz="1600" dirty="0" smtClean="0"/>
                      </a:br>
                      <a:r>
                        <a:rPr lang="en-US" sz="1600" dirty="0" smtClean="0"/>
                        <a:t>Weights are equally spread across variables (Average)</a:t>
                      </a:r>
                      <a:endParaRPr lang="en-US" sz="1600" dirty="0"/>
                    </a:p>
                  </a:txBody>
                  <a:tcPr/>
                </a:tc>
              </a:tr>
              <a:tr h="1019290">
                <a:tc>
                  <a:txBody>
                    <a:bodyPr/>
                    <a:lstStyle/>
                    <a:p>
                      <a:r>
                        <a:rPr lang="en-US" sz="1600" b="1" dirty="0" smtClean="0"/>
                        <a:t>Tradeoff = 1</a:t>
                      </a:r>
                      <a:r>
                        <a:rPr lang="en-US" sz="1600" dirty="0" smtClean="0"/>
                        <a:t/>
                      </a:r>
                      <a:br>
                        <a:rPr lang="en-US" sz="1600" dirty="0" smtClean="0"/>
                      </a:br>
                      <a:r>
                        <a:rPr lang="en-US" sz="1600" dirty="0" smtClean="0"/>
                        <a:t>Low values contribute equally with high values</a:t>
                      </a:r>
                      <a:endParaRPr lang="en-US" sz="1600" baseline="0" dirty="0" smtClean="0"/>
                    </a:p>
                  </a:txBody>
                  <a:tcPr/>
                </a:tc>
              </a:tr>
            </a:tbl>
          </a:graphicData>
        </a:graphic>
      </p:graphicFrame>
      <p:sp>
        <p:nvSpPr>
          <p:cNvPr id="12" name="Flowchart: Merge 11"/>
          <p:cNvSpPr/>
          <p:nvPr/>
        </p:nvSpPr>
        <p:spPr>
          <a:xfrm rot="16200000" flipV="1">
            <a:off x="6553199" y="-1295399"/>
            <a:ext cx="457201" cy="4572000"/>
          </a:xfrm>
          <a:prstGeom prst="flowChartMerge">
            <a:avLst/>
          </a:prstGeom>
          <a:gradFill>
            <a:gsLst>
              <a:gs pos="0">
                <a:srgbClr val="339933"/>
              </a:gs>
              <a:gs pos="50000">
                <a:srgbClr val="FFC000"/>
              </a:gs>
            </a:gsLst>
            <a:lin ang="540000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Merge 12"/>
          <p:cNvSpPr/>
          <p:nvPr/>
        </p:nvSpPr>
        <p:spPr>
          <a:xfrm rot="5400000" flipV="1">
            <a:off x="2057400" y="-1219198"/>
            <a:ext cx="457201" cy="4419602"/>
          </a:xfrm>
          <a:prstGeom prst="flowChartMerge">
            <a:avLst/>
          </a:prstGeom>
          <a:gradFill>
            <a:gsLst>
              <a:gs pos="0">
                <a:srgbClr val="FF0000">
                  <a:alpha val="45000"/>
                </a:srgbClr>
              </a:gs>
              <a:gs pos="50000">
                <a:srgbClr val="FFC000"/>
              </a:gs>
            </a:gsLst>
            <a:lin ang="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rot="16200000">
            <a:off x="1445567" y="-454966"/>
            <a:ext cx="461665" cy="2895600"/>
          </a:xfrm>
          <a:prstGeom prst="rect">
            <a:avLst/>
          </a:prstGeom>
          <a:noFill/>
          <a:ln>
            <a:noFill/>
          </a:ln>
        </p:spPr>
        <p:txBody>
          <a:bodyPr vert="eaVert" wrap="square" rtlCol="0">
            <a:spAutoFit/>
          </a:bodyPr>
          <a:lstStyle/>
          <a:p>
            <a:r>
              <a:rPr lang="en-US" dirty="0" smtClean="0"/>
              <a:t>Pessimistic</a:t>
            </a:r>
            <a:endParaRPr lang="en-US" dirty="0"/>
          </a:p>
        </p:txBody>
      </p:sp>
      <p:sp>
        <p:nvSpPr>
          <p:cNvPr id="15" name="TextBox 14"/>
          <p:cNvSpPr txBox="1"/>
          <p:nvPr/>
        </p:nvSpPr>
        <p:spPr>
          <a:xfrm rot="16200000">
            <a:off x="8492097" y="190764"/>
            <a:ext cx="461665" cy="1604141"/>
          </a:xfrm>
          <a:prstGeom prst="rect">
            <a:avLst/>
          </a:prstGeom>
          <a:noFill/>
          <a:ln>
            <a:noFill/>
          </a:ln>
        </p:spPr>
        <p:txBody>
          <a:bodyPr vert="eaVert" wrap="square" rtlCol="0">
            <a:spAutoFit/>
          </a:bodyPr>
          <a:lstStyle/>
          <a:p>
            <a:r>
              <a:rPr lang="en-US" dirty="0" smtClean="0"/>
              <a:t>Optimistic</a:t>
            </a:r>
            <a:endParaRPr lang="en-US" dirty="0"/>
          </a:p>
        </p:txBody>
      </p:sp>
      <p:graphicFrame>
        <p:nvGraphicFramePr>
          <p:cNvPr id="22" name="Table 21"/>
          <p:cNvGraphicFramePr>
            <a:graphicFrameLocks noGrp="1"/>
          </p:cNvGraphicFramePr>
          <p:nvPr/>
        </p:nvGraphicFramePr>
        <p:xfrm>
          <a:off x="3505200" y="4267200"/>
          <a:ext cx="2133600" cy="2468880"/>
        </p:xfrm>
        <a:graphic>
          <a:graphicData uri="http://schemas.openxmlformats.org/drawingml/2006/table">
            <a:tbl>
              <a:tblPr firstRow="1" bandRow="1">
                <a:tableStyleId>{FABFCF23-3B69-468F-B69F-88F6DE6A72F2}</a:tableStyleId>
              </a:tblPr>
              <a:tblGrid>
                <a:gridCol w="2133600"/>
              </a:tblGrid>
              <a:tr h="301008">
                <a:tc>
                  <a:txBody>
                    <a:bodyPr/>
                    <a:lstStyle/>
                    <a:p>
                      <a:pPr algn="ctr"/>
                      <a:r>
                        <a:rPr lang="en-US" sz="1600" dirty="0" smtClean="0"/>
                        <a:t>Intermediate</a:t>
                      </a:r>
                      <a:endParaRPr lang="en-US" sz="1600" dirty="0"/>
                    </a:p>
                  </a:txBody>
                  <a:tcPr/>
                </a:tc>
              </a:tr>
              <a:tr h="548639">
                <a:tc>
                  <a:txBody>
                    <a:bodyPr/>
                    <a:lstStyle/>
                    <a:p>
                      <a:r>
                        <a:rPr lang="en-US" sz="1600" b="1" dirty="0" err="1" smtClean="0"/>
                        <a:t>ORness</a:t>
                      </a:r>
                      <a:r>
                        <a:rPr lang="en-US" sz="1600" b="1" dirty="0" smtClean="0"/>
                        <a:t> = .75</a:t>
                      </a:r>
                      <a:r>
                        <a:rPr lang="en-US" sz="1600" dirty="0" smtClean="0"/>
                        <a:t/>
                      </a:r>
                      <a:br>
                        <a:rPr lang="en-US" sz="1600" dirty="0" smtClean="0"/>
                      </a:br>
                      <a:r>
                        <a:rPr lang="en-US" sz="1600" dirty="0" smtClean="0"/>
                        <a:t>More lower-ranked</a:t>
                      </a:r>
                      <a:r>
                        <a:rPr lang="en-US" sz="1600" baseline="0" dirty="0" smtClean="0"/>
                        <a:t> variables contribute to the composite score</a:t>
                      </a:r>
                      <a:endParaRPr lang="en-US" sz="1600" dirty="0"/>
                    </a:p>
                  </a:txBody>
                  <a:tcPr/>
                </a:tc>
              </a:tr>
              <a:tr h="831917">
                <a:tc>
                  <a:txBody>
                    <a:bodyPr/>
                    <a:lstStyle/>
                    <a:p>
                      <a:r>
                        <a:rPr lang="en-US" sz="1600" b="1" dirty="0" smtClean="0"/>
                        <a:t>Tradeoff = .65</a:t>
                      </a:r>
                      <a:r>
                        <a:rPr lang="en-US" sz="1600" dirty="0" smtClean="0"/>
                        <a:t/>
                      </a:r>
                      <a:br>
                        <a:rPr lang="en-US" sz="1600" dirty="0" smtClean="0"/>
                      </a:br>
                      <a:r>
                        <a:rPr lang="en-US" sz="1600" dirty="0" smtClean="0"/>
                        <a:t>Lower values contribute more to the composite score</a:t>
                      </a:r>
                      <a:endParaRPr lang="en-US" sz="1600" baseline="0" dirty="0" smtClean="0"/>
                    </a:p>
                  </a:txBody>
                  <a:tcPr/>
                </a:tc>
              </a:tr>
            </a:tbl>
          </a:graphicData>
        </a:graphic>
      </p:graphicFrame>
      <p:sp>
        <p:nvSpPr>
          <p:cNvPr id="24" name="Title 1"/>
          <p:cNvSpPr txBox="1">
            <a:spLocks/>
          </p:cNvSpPr>
          <p:nvPr/>
        </p:nvSpPr>
        <p:spPr>
          <a:xfrm>
            <a:off x="152400" y="0"/>
            <a:ext cx="9144000" cy="1470025"/>
          </a:xfrm>
          <a:prstGeom prst="rect">
            <a:avLst/>
          </a:prstGeom>
        </p:spPr>
        <p:txBody>
          <a:bodyPr/>
          <a:lstStyle/>
          <a:p>
            <a:r>
              <a:rPr lang="en-US" sz="4400" dirty="0" smtClean="0"/>
              <a:t>Contribution of Constituent Indicators</a:t>
            </a:r>
            <a:endParaRPr lang="en-US" sz="4400" dirty="0"/>
          </a:p>
        </p:txBody>
      </p:sp>
      <p:pic>
        <p:nvPicPr>
          <p:cNvPr id="2055" name="Picture 7"/>
          <p:cNvPicPr>
            <a:picLocks noChangeAspect="1" noChangeArrowheads="1"/>
          </p:cNvPicPr>
          <p:nvPr/>
        </p:nvPicPr>
        <p:blipFill>
          <a:blip r:embed="rId2" cstate="print"/>
          <a:srcRect/>
          <a:stretch>
            <a:fillRect/>
          </a:stretch>
        </p:blipFill>
        <p:spPr bwMode="auto">
          <a:xfrm>
            <a:off x="3505200" y="1371600"/>
            <a:ext cx="2057400" cy="2464640"/>
          </a:xfrm>
          <a:prstGeom prst="rect">
            <a:avLst/>
          </a:prstGeom>
          <a:noFill/>
          <a:ln w="9525">
            <a:noFill/>
            <a:miter lim="800000"/>
            <a:headEnd/>
            <a:tailEnd/>
          </a:ln>
          <a:effectLst/>
        </p:spPr>
      </p:pic>
      <p:pic>
        <p:nvPicPr>
          <p:cNvPr id="2056" name="Picture 8"/>
          <p:cNvPicPr>
            <a:picLocks noChangeAspect="1" noChangeArrowheads="1"/>
          </p:cNvPicPr>
          <p:nvPr/>
        </p:nvPicPr>
        <p:blipFill>
          <a:blip r:embed="rId3" cstate="print"/>
          <a:srcRect/>
          <a:stretch>
            <a:fillRect/>
          </a:stretch>
        </p:blipFill>
        <p:spPr bwMode="auto">
          <a:xfrm>
            <a:off x="6781800" y="1371600"/>
            <a:ext cx="2057400" cy="2464640"/>
          </a:xfrm>
          <a:prstGeom prst="rect">
            <a:avLst/>
          </a:prstGeom>
          <a:noFill/>
          <a:ln w="9525">
            <a:noFill/>
            <a:miter lim="800000"/>
            <a:headEnd/>
            <a:tailEnd/>
          </a:ln>
          <a:effectLst/>
        </p:spPr>
      </p:pic>
      <p:pic>
        <p:nvPicPr>
          <p:cNvPr id="2057" name="Picture 9"/>
          <p:cNvPicPr>
            <a:picLocks noChangeAspect="1" noChangeArrowheads="1"/>
          </p:cNvPicPr>
          <p:nvPr/>
        </p:nvPicPr>
        <p:blipFill>
          <a:blip r:embed="rId4" cstate="print"/>
          <a:srcRect/>
          <a:stretch>
            <a:fillRect/>
          </a:stretch>
        </p:blipFill>
        <p:spPr bwMode="auto">
          <a:xfrm>
            <a:off x="228600" y="1371600"/>
            <a:ext cx="2057400" cy="2464640"/>
          </a:xfrm>
          <a:prstGeom prst="rect">
            <a:avLst/>
          </a:prstGeom>
          <a:noFill/>
          <a:ln w="9525">
            <a:noFill/>
            <a:miter lim="800000"/>
            <a:headEnd/>
            <a:tailEnd/>
          </a:ln>
          <a:effectLst/>
        </p:spPr>
      </p:pic>
      <p:pic>
        <p:nvPicPr>
          <p:cNvPr id="2059" name="Picture 11"/>
          <p:cNvPicPr>
            <a:picLocks noChangeAspect="1" noChangeArrowheads="1"/>
          </p:cNvPicPr>
          <p:nvPr/>
        </p:nvPicPr>
        <p:blipFill>
          <a:blip r:embed="rId5" cstate="print"/>
          <a:srcRect/>
          <a:stretch>
            <a:fillRect/>
          </a:stretch>
        </p:blipFill>
        <p:spPr bwMode="auto">
          <a:xfrm>
            <a:off x="76200" y="3962400"/>
            <a:ext cx="9001126" cy="192941"/>
          </a:xfrm>
          <a:prstGeom prst="rect">
            <a:avLst/>
          </a:prstGeom>
          <a:noFill/>
          <a:ln w="9525">
            <a:solidFill>
              <a:srgbClr val="FF0000"/>
            </a:solidFill>
            <a:miter lim="800000"/>
            <a:headEnd/>
            <a:tailEnd/>
          </a:ln>
          <a:effectLst/>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55_5Var_OWA_v2.png"/>
          <p:cNvPicPr>
            <a:picLocks noGrp="1" noChangeAspect="1"/>
          </p:cNvPicPr>
          <p:nvPr>
            <p:ph idx="1"/>
          </p:nvPr>
        </p:nvPicPr>
        <p:blipFill>
          <a:blip r:embed="rId2" cstate="print"/>
          <a:stretch>
            <a:fillRect/>
          </a:stretch>
        </p:blipFill>
        <p:spPr>
          <a:xfrm>
            <a:off x="2514600" y="2209800"/>
            <a:ext cx="6573079" cy="4648200"/>
          </a:xfrm>
        </p:spPr>
      </p:pic>
      <p:pic>
        <p:nvPicPr>
          <p:cNvPr id="7" name="Picture 6" descr="Animal_Diversity_v1.png"/>
          <p:cNvPicPr>
            <a:picLocks noChangeAspect="1"/>
          </p:cNvPicPr>
          <p:nvPr/>
        </p:nvPicPr>
        <p:blipFill>
          <a:blip r:embed="rId3" cstate="print"/>
          <a:stretch>
            <a:fillRect/>
          </a:stretch>
        </p:blipFill>
        <p:spPr>
          <a:xfrm>
            <a:off x="-179285" y="117527"/>
            <a:ext cx="2743200" cy="1939873"/>
          </a:xfrm>
          <a:prstGeom prst="rect">
            <a:avLst/>
          </a:prstGeom>
        </p:spPr>
      </p:pic>
      <p:pic>
        <p:nvPicPr>
          <p:cNvPr id="8" name="Picture 7" descr="Eco_Water_v1.png"/>
          <p:cNvPicPr>
            <a:picLocks noChangeAspect="1"/>
          </p:cNvPicPr>
          <p:nvPr/>
        </p:nvPicPr>
        <p:blipFill>
          <a:blip r:embed="rId4" cstate="print"/>
          <a:stretch>
            <a:fillRect/>
          </a:stretch>
        </p:blipFill>
        <p:spPr>
          <a:xfrm>
            <a:off x="2438400" y="152400"/>
            <a:ext cx="2801641" cy="1981200"/>
          </a:xfrm>
          <a:prstGeom prst="rect">
            <a:avLst/>
          </a:prstGeom>
        </p:spPr>
      </p:pic>
      <p:pic>
        <p:nvPicPr>
          <p:cNvPr id="9" name="Picture 8" descr="Plant_Diversity_v1.png"/>
          <p:cNvPicPr>
            <a:picLocks noChangeAspect="1"/>
          </p:cNvPicPr>
          <p:nvPr/>
        </p:nvPicPr>
        <p:blipFill>
          <a:blip r:embed="rId5" cstate="print"/>
          <a:stretch>
            <a:fillRect/>
          </a:stretch>
        </p:blipFill>
        <p:spPr>
          <a:xfrm>
            <a:off x="5316241" y="152400"/>
            <a:ext cx="2743200" cy="1939874"/>
          </a:xfrm>
          <a:prstGeom prst="rect">
            <a:avLst/>
          </a:prstGeom>
        </p:spPr>
      </p:pic>
      <p:pic>
        <p:nvPicPr>
          <p:cNvPr id="10" name="Picture 9" descr="Precip_v1.png"/>
          <p:cNvPicPr>
            <a:picLocks noChangeAspect="1"/>
          </p:cNvPicPr>
          <p:nvPr/>
        </p:nvPicPr>
        <p:blipFill>
          <a:blip r:embed="rId6" cstate="print"/>
          <a:stretch>
            <a:fillRect/>
          </a:stretch>
        </p:blipFill>
        <p:spPr>
          <a:xfrm>
            <a:off x="-26885" y="4800600"/>
            <a:ext cx="2693885" cy="1905000"/>
          </a:xfrm>
          <a:prstGeom prst="rect">
            <a:avLst/>
          </a:prstGeom>
        </p:spPr>
      </p:pic>
      <p:pic>
        <p:nvPicPr>
          <p:cNvPr id="11" name="Picture 10" descr="Vuln_Temp_v1.png"/>
          <p:cNvPicPr>
            <a:picLocks noChangeAspect="1"/>
          </p:cNvPicPr>
          <p:nvPr/>
        </p:nvPicPr>
        <p:blipFill>
          <a:blip r:embed="rId7" cstate="print"/>
          <a:stretch>
            <a:fillRect/>
          </a:stretch>
        </p:blipFill>
        <p:spPr>
          <a:xfrm>
            <a:off x="-179285" y="2438400"/>
            <a:ext cx="2743200" cy="1939873"/>
          </a:xfrm>
          <a:prstGeom prst="rect">
            <a:avLst/>
          </a:prstGeom>
        </p:spPr>
      </p:pic>
      <p:pic>
        <p:nvPicPr>
          <p:cNvPr id="3" name="Picture 2" descr="Decile_Legend.png"/>
          <p:cNvPicPr>
            <a:picLocks noChangeAspect="1"/>
          </p:cNvPicPr>
          <p:nvPr/>
        </p:nvPicPr>
        <p:blipFill>
          <a:blip r:embed="rId8" cstate="print"/>
          <a:stretch>
            <a:fillRect/>
          </a:stretch>
        </p:blipFill>
        <p:spPr>
          <a:xfrm>
            <a:off x="8153400" y="304800"/>
            <a:ext cx="691887" cy="1676400"/>
          </a:xfrm>
          <a:prstGeom prst="rect">
            <a:avLst/>
          </a:prstGeom>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4" descr="75_5Var_OWA_v2.png"/>
          <p:cNvPicPr>
            <a:picLocks noChangeAspect="1"/>
          </p:cNvPicPr>
          <p:nvPr/>
        </p:nvPicPr>
        <p:blipFill>
          <a:blip r:embed="rId2" cstate="print"/>
          <a:stretch>
            <a:fillRect/>
          </a:stretch>
        </p:blipFill>
        <p:spPr>
          <a:xfrm>
            <a:off x="2544742" y="2222858"/>
            <a:ext cx="6446858" cy="4558942"/>
          </a:xfrm>
          <a:prstGeom prst="rect">
            <a:avLst/>
          </a:prstGeom>
        </p:spPr>
      </p:pic>
      <p:pic>
        <p:nvPicPr>
          <p:cNvPr id="7" name="Picture 6" descr="Animal_Diversity_v1.png"/>
          <p:cNvPicPr>
            <a:picLocks noChangeAspect="1"/>
          </p:cNvPicPr>
          <p:nvPr/>
        </p:nvPicPr>
        <p:blipFill>
          <a:blip r:embed="rId3" cstate="print"/>
          <a:stretch>
            <a:fillRect/>
          </a:stretch>
        </p:blipFill>
        <p:spPr>
          <a:xfrm>
            <a:off x="-179285" y="117527"/>
            <a:ext cx="2743200" cy="1939873"/>
          </a:xfrm>
          <a:prstGeom prst="rect">
            <a:avLst/>
          </a:prstGeom>
        </p:spPr>
      </p:pic>
      <p:pic>
        <p:nvPicPr>
          <p:cNvPr id="8" name="Picture 7" descr="Eco_Water_v1.png"/>
          <p:cNvPicPr>
            <a:picLocks noChangeAspect="1"/>
          </p:cNvPicPr>
          <p:nvPr/>
        </p:nvPicPr>
        <p:blipFill>
          <a:blip r:embed="rId4" cstate="print"/>
          <a:stretch>
            <a:fillRect/>
          </a:stretch>
        </p:blipFill>
        <p:spPr>
          <a:xfrm>
            <a:off x="2438400" y="152400"/>
            <a:ext cx="2801641" cy="1981200"/>
          </a:xfrm>
          <a:prstGeom prst="rect">
            <a:avLst/>
          </a:prstGeom>
        </p:spPr>
      </p:pic>
      <p:pic>
        <p:nvPicPr>
          <p:cNvPr id="9" name="Picture 8" descr="Plant_Diversity_v1.png"/>
          <p:cNvPicPr>
            <a:picLocks noChangeAspect="1"/>
          </p:cNvPicPr>
          <p:nvPr/>
        </p:nvPicPr>
        <p:blipFill>
          <a:blip r:embed="rId5" cstate="print"/>
          <a:stretch>
            <a:fillRect/>
          </a:stretch>
        </p:blipFill>
        <p:spPr>
          <a:xfrm>
            <a:off x="5316241" y="152400"/>
            <a:ext cx="2743200" cy="1939874"/>
          </a:xfrm>
          <a:prstGeom prst="rect">
            <a:avLst/>
          </a:prstGeom>
        </p:spPr>
      </p:pic>
      <p:pic>
        <p:nvPicPr>
          <p:cNvPr id="10" name="Picture 9" descr="Precip_v1.png"/>
          <p:cNvPicPr>
            <a:picLocks noChangeAspect="1"/>
          </p:cNvPicPr>
          <p:nvPr/>
        </p:nvPicPr>
        <p:blipFill>
          <a:blip r:embed="rId6" cstate="print"/>
          <a:stretch>
            <a:fillRect/>
          </a:stretch>
        </p:blipFill>
        <p:spPr>
          <a:xfrm>
            <a:off x="-26885" y="4800600"/>
            <a:ext cx="2693885" cy="1905000"/>
          </a:xfrm>
          <a:prstGeom prst="rect">
            <a:avLst/>
          </a:prstGeom>
        </p:spPr>
      </p:pic>
      <p:pic>
        <p:nvPicPr>
          <p:cNvPr id="11" name="Picture 10" descr="Vuln_Temp_v1.png"/>
          <p:cNvPicPr>
            <a:picLocks noChangeAspect="1"/>
          </p:cNvPicPr>
          <p:nvPr/>
        </p:nvPicPr>
        <p:blipFill>
          <a:blip r:embed="rId7" cstate="print"/>
          <a:stretch>
            <a:fillRect/>
          </a:stretch>
        </p:blipFill>
        <p:spPr>
          <a:xfrm>
            <a:off x="-179285" y="2438400"/>
            <a:ext cx="2743200" cy="1939873"/>
          </a:xfrm>
          <a:prstGeom prst="rect">
            <a:avLst/>
          </a:prstGeom>
        </p:spPr>
      </p:pic>
      <p:pic>
        <p:nvPicPr>
          <p:cNvPr id="3" name="Picture 2" descr="Decile_Legend.png"/>
          <p:cNvPicPr>
            <a:picLocks noChangeAspect="1"/>
          </p:cNvPicPr>
          <p:nvPr/>
        </p:nvPicPr>
        <p:blipFill>
          <a:blip r:embed="rId8" cstate="print"/>
          <a:stretch>
            <a:fillRect/>
          </a:stretch>
        </p:blipFill>
        <p:spPr>
          <a:xfrm>
            <a:off x="8153400" y="304800"/>
            <a:ext cx="691887" cy="1676400"/>
          </a:xfrm>
          <a:prstGeom prst="rect">
            <a:avLst/>
          </a:prstGeom>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4" descr="95_5Var_OWA_v2.png"/>
          <p:cNvPicPr>
            <a:picLocks noGrp="1" noChangeAspect="1"/>
          </p:cNvPicPr>
          <p:nvPr>
            <p:ph idx="1"/>
          </p:nvPr>
        </p:nvPicPr>
        <p:blipFill>
          <a:blip r:embed="rId2" cstate="print"/>
          <a:stretch>
            <a:fillRect/>
          </a:stretch>
        </p:blipFill>
        <p:spPr>
          <a:xfrm>
            <a:off x="2483045" y="2209800"/>
            <a:ext cx="6573079" cy="4648200"/>
          </a:xfrm>
        </p:spPr>
      </p:pic>
      <p:pic>
        <p:nvPicPr>
          <p:cNvPr id="7" name="Picture 6" descr="Animal_Diversity_v1.png"/>
          <p:cNvPicPr>
            <a:picLocks noChangeAspect="1"/>
          </p:cNvPicPr>
          <p:nvPr/>
        </p:nvPicPr>
        <p:blipFill>
          <a:blip r:embed="rId3" cstate="print"/>
          <a:stretch>
            <a:fillRect/>
          </a:stretch>
        </p:blipFill>
        <p:spPr>
          <a:xfrm>
            <a:off x="-179285" y="117527"/>
            <a:ext cx="2743200" cy="1939873"/>
          </a:xfrm>
          <a:prstGeom prst="rect">
            <a:avLst/>
          </a:prstGeom>
        </p:spPr>
      </p:pic>
      <p:pic>
        <p:nvPicPr>
          <p:cNvPr id="8" name="Picture 7" descr="Eco_Water_v1.png"/>
          <p:cNvPicPr>
            <a:picLocks noChangeAspect="1"/>
          </p:cNvPicPr>
          <p:nvPr/>
        </p:nvPicPr>
        <p:blipFill>
          <a:blip r:embed="rId4" cstate="print"/>
          <a:stretch>
            <a:fillRect/>
          </a:stretch>
        </p:blipFill>
        <p:spPr>
          <a:xfrm>
            <a:off x="2438400" y="152400"/>
            <a:ext cx="2801641" cy="1981200"/>
          </a:xfrm>
          <a:prstGeom prst="rect">
            <a:avLst/>
          </a:prstGeom>
        </p:spPr>
      </p:pic>
      <p:pic>
        <p:nvPicPr>
          <p:cNvPr id="9" name="Picture 8" descr="Plant_Diversity_v1.png"/>
          <p:cNvPicPr>
            <a:picLocks noChangeAspect="1"/>
          </p:cNvPicPr>
          <p:nvPr/>
        </p:nvPicPr>
        <p:blipFill>
          <a:blip r:embed="rId5" cstate="print"/>
          <a:stretch>
            <a:fillRect/>
          </a:stretch>
        </p:blipFill>
        <p:spPr>
          <a:xfrm>
            <a:off x="5316241" y="152400"/>
            <a:ext cx="2743200" cy="1939874"/>
          </a:xfrm>
          <a:prstGeom prst="rect">
            <a:avLst/>
          </a:prstGeom>
        </p:spPr>
      </p:pic>
      <p:pic>
        <p:nvPicPr>
          <p:cNvPr id="10" name="Picture 9" descr="Precip_v1.png"/>
          <p:cNvPicPr>
            <a:picLocks noChangeAspect="1"/>
          </p:cNvPicPr>
          <p:nvPr/>
        </p:nvPicPr>
        <p:blipFill>
          <a:blip r:embed="rId6" cstate="print"/>
          <a:stretch>
            <a:fillRect/>
          </a:stretch>
        </p:blipFill>
        <p:spPr>
          <a:xfrm>
            <a:off x="-26885" y="4800600"/>
            <a:ext cx="2693885" cy="1905000"/>
          </a:xfrm>
          <a:prstGeom prst="rect">
            <a:avLst/>
          </a:prstGeom>
        </p:spPr>
      </p:pic>
      <p:pic>
        <p:nvPicPr>
          <p:cNvPr id="11" name="Picture 10" descr="Vuln_Temp_v1.png"/>
          <p:cNvPicPr>
            <a:picLocks noChangeAspect="1"/>
          </p:cNvPicPr>
          <p:nvPr/>
        </p:nvPicPr>
        <p:blipFill>
          <a:blip r:embed="rId7" cstate="print"/>
          <a:stretch>
            <a:fillRect/>
          </a:stretch>
        </p:blipFill>
        <p:spPr>
          <a:xfrm>
            <a:off x="-179285" y="2438400"/>
            <a:ext cx="2743200" cy="1939873"/>
          </a:xfrm>
          <a:prstGeom prst="rect">
            <a:avLst/>
          </a:prstGeom>
        </p:spPr>
      </p:pic>
      <p:pic>
        <p:nvPicPr>
          <p:cNvPr id="3" name="Picture 2" descr="Decile_Legend.png"/>
          <p:cNvPicPr>
            <a:picLocks noChangeAspect="1"/>
          </p:cNvPicPr>
          <p:nvPr/>
        </p:nvPicPr>
        <p:blipFill>
          <a:blip r:embed="rId8" cstate="print"/>
          <a:stretch>
            <a:fillRect/>
          </a:stretch>
        </p:blipFill>
        <p:spPr>
          <a:xfrm>
            <a:off x="8153400" y="304800"/>
            <a:ext cx="691887" cy="1676400"/>
          </a:xfrm>
          <a:prstGeom prst="rect">
            <a:avLst/>
          </a:prstGeom>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4" descr="55_5Var_OWA_v2.png"/>
          <p:cNvPicPr>
            <a:picLocks noChangeAspect="1"/>
          </p:cNvPicPr>
          <p:nvPr/>
        </p:nvPicPr>
        <p:blipFill>
          <a:blip r:embed="rId2" cstate="print"/>
          <a:stretch>
            <a:fillRect/>
          </a:stretch>
        </p:blipFill>
        <p:spPr>
          <a:xfrm>
            <a:off x="6019800" y="0"/>
            <a:ext cx="3232663" cy="2286000"/>
          </a:xfrm>
          <a:prstGeom prst="rect">
            <a:avLst/>
          </a:prstGeom>
        </p:spPr>
      </p:pic>
      <p:pic>
        <p:nvPicPr>
          <p:cNvPr id="20" name="Content Placeholder 4" descr="95_5Var_OWA_v2.png"/>
          <p:cNvPicPr>
            <a:picLocks noChangeAspect="1"/>
          </p:cNvPicPr>
          <p:nvPr/>
        </p:nvPicPr>
        <p:blipFill>
          <a:blip r:embed="rId3" cstate="print"/>
          <a:stretch>
            <a:fillRect/>
          </a:stretch>
        </p:blipFill>
        <p:spPr>
          <a:xfrm>
            <a:off x="-152400" y="0"/>
            <a:ext cx="3276600" cy="2317071"/>
          </a:xfrm>
          <a:prstGeom prst="rect">
            <a:avLst/>
          </a:prstGeom>
        </p:spPr>
      </p:pic>
      <p:sp>
        <p:nvSpPr>
          <p:cNvPr id="21" name="Flowchart: Merge 20"/>
          <p:cNvSpPr/>
          <p:nvPr/>
        </p:nvSpPr>
        <p:spPr>
          <a:xfrm rot="16200000" flipV="1">
            <a:off x="6400800" y="381001"/>
            <a:ext cx="609600" cy="4419600"/>
          </a:xfrm>
          <a:prstGeom prst="flowChartMerge">
            <a:avLst/>
          </a:prstGeom>
          <a:gradFill>
            <a:gsLst>
              <a:gs pos="0">
                <a:srgbClr val="339933"/>
              </a:gs>
              <a:gs pos="50000">
                <a:srgbClr val="FFC000"/>
              </a:gs>
            </a:gsLst>
            <a:lin ang="540000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Merge 21"/>
          <p:cNvSpPr/>
          <p:nvPr/>
        </p:nvSpPr>
        <p:spPr>
          <a:xfrm rot="5400000" flipV="1">
            <a:off x="1981200" y="381001"/>
            <a:ext cx="609600" cy="4419600"/>
          </a:xfrm>
          <a:prstGeom prst="flowChartMerge">
            <a:avLst/>
          </a:prstGeom>
          <a:gradFill>
            <a:gsLst>
              <a:gs pos="0">
                <a:srgbClr val="FF0000">
                  <a:alpha val="45000"/>
                </a:srgbClr>
              </a:gs>
              <a:gs pos="50000">
                <a:srgbClr val="FFC000"/>
              </a:gs>
            </a:gsLst>
            <a:lin ang="0" scaled="0"/>
          </a:gra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Content Placeholder 4" descr="75_5Var_OWA_v2.png"/>
          <p:cNvPicPr>
            <a:picLocks noChangeAspect="1"/>
          </p:cNvPicPr>
          <p:nvPr/>
        </p:nvPicPr>
        <p:blipFill>
          <a:blip r:embed="rId4" cstate="print"/>
          <a:stretch>
            <a:fillRect/>
          </a:stretch>
        </p:blipFill>
        <p:spPr>
          <a:xfrm>
            <a:off x="2895600" y="-1"/>
            <a:ext cx="3276600" cy="2317071"/>
          </a:xfrm>
          <a:prstGeom prst="rect">
            <a:avLst/>
          </a:prstGeom>
        </p:spPr>
      </p:pic>
      <p:sp>
        <p:nvSpPr>
          <p:cNvPr id="6" name="TextBox 5"/>
          <p:cNvSpPr txBox="1"/>
          <p:nvPr/>
        </p:nvSpPr>
        <p:spPr>
          <a:xfrm rot="16200000">
            <a:off x="1293168" y="1145232"/>
            <a:ext cx="461665" cy="2895600"/>
          </a:xfrm>
          <a:prstGeom prst="rect">
            <a:avLst/>
          </a:prstGeom>
          <a:noFill/>
          <a:ln>
            <a:noFill/>
          </a:ln>
        </p:spPr>
        <p:txBody>
          <a:bodyPr vert="eaVert" wrap="square" rtlCol="0">
            <a:spAutoFit/>
          </a:bodyPr>
          <a:lstStyle/>
          <a:p>
            <a:r>
              <a:rPr lang="en-US" dirty="0" smtClean="0"/>
              <a:t>Pessimistic</a:t>
            </a:r>
            <a:endParaRPr lang="en-US" dirty="0"/>
          </a:p>
        </p:txBody>
      </p:sp>
      <p:sp>
        <p:nvSpPr>
          <p:cNvPr id="8" name="TextBox 7"/>
          <p:cNvSpPr txBox="1"/>
          <p:nvPr/>
        </p:nvSpPr>
        <p:spPr>
          <a:xfrm rot="16200000">
            <a:off x="8875067" y="1331267"/>
            <a:ext cx="461665" cy="2514600"/>
          </a:xfrm>
          <a:prstGeom prst="rect">
            <a:avLst/>
          </a:prstGeom>
          <a:noFill/>
          <a:ln>
            <a:noFill/>
          </a:ln>
        </p:spPr>
        <p:txBody>
          <a:bodyPr vert="eaVert" wrap="square" rtlCol="0">
            <a:spAutoFit/>
          </a:bodyPr>
          <a:lstStyle/>
          <a:p>
            <a:r>
              <a:rPr lang="en-US" dirty="0" smtClean="0"/>
              <a:t>Optimistic</a:t>
            </a:r>
            <a:endParaRPr lang="en-US" dirty="0"/>
          </a:p>
        </p:txBody>
      </p:sp>
      <p:graphicFrame>
        <p:nvGraphicFramePr>
          <p:cNvPr id="12" name="Table 11"/>
          <p:cNvGraphicFramePr>
            <a:graphicFrameLocks noGrp="1"/>
          </p:cNvGraphicFramePr>
          <p:nvPr/>
        </p:nvGraphicFramePr>
        <p:xfrm>
          <a:off x="228600" y="3352800"/>
          <a:ext cx="2743200" cy="3056957"/>
        </p:xfrm>
        <a:graphic>
          <a:graphicData uri="http://schemas.openxmlformats.org/drawingml/2006/table">
            <a:tbl>
              <a:tblPr firstRow="1" bandRow="1">
                <a:tableStyleId>{FABFCF23-3B69-468F-B69F-88F6DE6A72F2}</a:tableStyleId>
              </a:tblPr>
              <a:tblGrid>
                <a:gridCol w="2743200"/>
              </a:tblGrid>
              <a:tr h="301008">
                <a:tc>
                  <a:txBody>
                    <a:bodyPr/>
                    <a:lstStyle/>
                    <a:p>
                      <a:pPr algn="ctr"/>
                      <a:r>
                        <a:rPr lang="en-US" sz="1600" dirty="0" smtClean="0"/>
                        <a:t>Pessimistic Outlook</a:t>
                      </a:r>
                      <a:endParaRPr lang="en-US" sz="1600" dirty="0"/>
                    </a:p>
                  </a:txBody>
                  <a:tcPr/>
                </a:tc>
              </a:tr>
              <a:tr h="548639">
                <a:tc>
                  <a:txBody>
                    <a:bodyPr/>
                    <a:lstStyle/>
                    <a:p>
                      <a:r>
                        <a:rPr lang="en-US" sz="1600" b="1" dirty="0" err="1" smtClean="0"/>
                        <a:t>ORness</a:t>
                      </a:r>
                      <a:r>
                        <a:rPr lang="en-US" sz="1600" b="1" dirty="0" smtClean="0"/>
                        <a:t> = .95</a:t>
                      </a:r>
                      <a:r>
                        <a:rPr lang="en-US" sz="1600" dirty="0" smtClean="0"/>
                        <a:t/>
                      </a:r>
                      <a:br>
                        <a:rPr lang="en-US" sz="1600" dirty="0" smtClean="0"/>
                      </a:br>
                      <a:r>
                        <a:rPr lang="en-US" sz="1600" dirty="0" smtClean="0"/>
                        <a:t>Much</a:t>
                      </a:r>
                      <a:r>
                        <a:rPr lang="en-US" sz="1600" baseline="0" dirty="0" smtClean="0"/>
                        <a:t> m</a:t>
                      </a:r>
                      <a:r>
                        <a:rPr lang="en-US" sz="1600" dirty="0" smtClean="0"/>
                        <a:t>ore weight is given to high</a:t>
                      </a:r>
                      <a:r>
                        <a:rPr lang="en-US" sz="1600" baseline="0" dirty="0" smtClean="0"/>
                        <a:t> attribute values</a:t>
                      </a:r>
                      <a:endParaRPr lang="en-US" sz="1600" dirty="0"/>
                    </a:p>
                  </a:txBody>
                  <a:tcPr/>
                </a:tc>
              </a:tr>
              <a:tr h="831917">
                <a:tc>
                  <a:txBody>
                    <a:bodyPr/>
                    <a:lstStyle/>
                    <a:p>
                      <a:r>
                        <a:rPr lang="en-US" sz="1600" b="1" smtClean="0"/>
                        <a:t>Tradeoff = .23</a:t>
                      </a:r>
                      <a:r>
                        <a:rPr lang="en-US" sz="1600" smtClean="0"/>
                        <a:t/>
                      </a:r>
                      <a:br>
                        <a:rPr lang="en-US" sz="1600" smtClean="0"/>
                      </a:br>
                      <a:r>
                        <a:rPr lang="en-US" sz="1600" smtClean="0"/>
                        <a:t>Low </a:t>
                      </a:r>
                      <a:r>
                        <a:rPr lang="en-US" sz="1600" dirty="0" smtClean="0"/>
                        <a:t>Values are</a:t>
                      </a:r>
                      <a:r>
                        <a:rPr lang="en-US" sz="1600" baseline="0" dirty="0" smtClean="0"/>
                        <a:t> less able to </a:t>
                      </a:r>
                    </a:p>
                    <a:p>
                      <a:r>
                        <a:rPr lang="en-US" sz="1600" baseline="0" dirty="0" smtClean="0"/>
                        <a:t>average out </a:t>
                      </a:r>
                      <a:r>
                        <a:rPr lang="en-US" sz="1600" baseline="0" smtClean="0"/>
                        <a:t>high values</a:t>
                      </a:r>
                    </a:p>
                  </a:txBody>
                  <a:tcPr/>
                </a:tc>
              </a:tr>
              <a:tr h="831917">
                <a:tc>
                  <a:txBody>
                    <a:bodyPr/>
                    <a:lstStyle/>
                    <a:p>
                      <a:r>
                        <a:rPr lang="en-US" sz="1600" b="1" baseline="0" dirty="0" smtClean="0"/>
                        <a:t>Mean Score = .71</a:t>
                      </a:r>
                    </a:p>
                    <a:p>
                      <a:r>
                        <a:rPr lang="en-US" sz="1600" b="0" baseline="0" dirty="0" smtClean="0"/>
                        <a:t>Higher </a:t>
                      </a:r>
                      <a:r>
                        <a:rPr lang="en-US" sz="1600" b="0" baseline="0" dirty="0" err="1" smtClean="0"/>
                        <a:t>ORness</a:t>
                      </a:r>
                      <a:r>
                        <a:rPr lang="en-US" sz="1600" b="0" baseline="0" dirty="0" smtClean="0"/>
                        <a:t> and lower tradeoff will lead to higher scores.</a:t>
                      </a:r>
                    </a:p>
                  </a:txBody>
                  <a:tcPr/>
                </a:tc>
              </a:tr>
            </a:tbl>
          </a:graphicData>
        </a:graphic>
      </p:graphicFrame>
      <p:graphicFrame>
        <p:nvGraphicFramePr>
          <p:cNvPr id="13" name="Table 12"/>
          <p:cNvGraphicFramePr>
            <a:graphicFrameLocks noGrp="1"/>
          </p:cNvGraphicFramePr>
          <p:nvPr/>
        </p:nvGraphicFramePr>
        <p:xfrm>
          <a:off x="3200400" y="3352800"/>
          <a:ext cx="2743200" cy="3087437"/>
        </p:xfrm>
        <a:graphic>
          <a:graphicData uri="http://schemas.openxmlformats.org/drawingml/2006/table">
            <a:tbl>
              <a:tblPr firstRow="1" bandRow="1">
                <a:tableStyleId>{FABFCF23-3B69-468F-B69F-88F6DE6A72F2}</a:tableStyleId>
              </a:tblPr>
              <a:tblGrid>
                <a:gridCol w="2743200"/>
              </a:tblGrid>
              <a:tr h="301008">
                <a:tc>
                  <a:txBody>
                    <a:bodyPr/>
                    <a:lstStyle/>
                    <a:p>
                      <a:pPr algn="ctr"/>
                      <a:r>
                        <a:rPr lang="en-US" dirty="0" smtClean="0"/>
                        <a:t>Intermediate</a:t>
                      </a:r>
                      <a:r>
                        <a:rPr lang="en-US" baseline="0" dirty="0" smtClean="0"/>
                        <a:t> </a:t>
                      </a:r>
                      <a:r>
                        <a:rPr lang="en-US" dirty="0" smtClean="0"/>
                        <a:t>Case</a:t>
                      </a:r>
                      <a:endParaRPr lang="en-US" dirty="0"/>
                    </a:p>
                  </a:txBody>
                  <a:tcPr/>
                </a:tc>
              </a:tr>
              <a:tr h="548639">
                <a:tc>
                  <a:txBody>
                    <a:bodyPr/>
                    <a:lstStyle/>
                    <a:p>
                      <a:r>
                        <a:rPr lang="en-US" sz="1600" b="1" dirty="0" smtClean="0"/>
                        <a:t>“</a:t>
                      </a:r>
                      <a:r>
                        <a:rPr lang="en-US" sz="1600" b="1" dirty="0" err="1" smtClean="0"/>
                        <a:t>Or”ness</a:t>
                      </a:r>
                      <a:r>
                        <a:rPr lang="en-US" sz="1600" b="1" dirty="0" smtClean="0"/>
                        <a:t> = .75</a:t>
                      </a:r>
                      <a:r>
                        <a:rPr lang="en-US" sz="1600" dirty="0" smtClean="0"/>
                        <a:t/>
                      </a:r>
                      <a:br>
                        <a:rPr lang="en-US" sz="1600" dirty="0" smtClean="0"/>
                      </a:br>
                      <a:r>
                        <a:rPr lang="en-US" sz="1600" dirty="0" smtClean="0"/>
                        <a:t>More weight is given to high</a:t>
                      </a:r>
                      <a:r>
                        <a:rPr lang="en-US" sz="1600" baseline="0" dirty="0" smtClean="0"/>
                        <a:t> </a:t>
                      </a:r>
                    </a:p>
                    <a:p>
                      <a:r>
                        <a:rPr lang="en-US" sz="1600" baseline="0" dirty="0" smtClean="0"/>
                        <a:t>attribute values</a:t>
                      </a:r>
                      <a:endParaRPr lang="en-US" sz="1600" dirty="0"/>
                    </a:p>
                  </a:txBody>
                  <a:tcPr/>
                </a:tc>
              </a:tr>
              <a:tr h="831917">
                <a:tc>
                  <a:txBody>
                    <a:bodyPr/>
                    <a:lstStyle/>
                    <a:p>
                      <a:r>
                        <a:rPr lang="en-US" sz="1600" b="1" dirty="0" smtClean="0"/>
                        <a:t>Tradeoff = .65</a:t>
                      </a:r>
                      <a:r>
                        <a:rPr lang="en-US" sz="1600" dirty="0" smtClean="0"/>
                        <a:t/>
                      </a:r>
                      <a:br>
                        <a:rPr lang="en-US" sz="1600" dirty="0" smtClean="0"/>
                      </a:br>
                      <a:r>
                        <a:rPr lang="en-US" sz="1600" dirty="0" smtClean="0"/>
                        <a:t>Low Values are</a:t>
                      </a:r>
                      <a:r>
                        <a:rPr lang="en-US" sz="1600" baseline="0" dirty="0" smtClean="0"/>
                        <a:t> somewhat able to average out high values</a:t>
                      </a:r>
                    </a:p>
                  </a:txBody>
                  <a:tcPr/>
                </a:tc>
              </a:tr>
              <a:tr h="831917">
                <a:tc>
                  <a:txBody>
                    <a:bodyPr/>
                    <a:lstStyle/>
                    <a:p>
                      <a:r>
                        <a:rPr lang="en-US" sz="1600" b="1" baseline="0" dirty="0" smtClean="0"/>
                        <a:t>Mean Score = .56</a:t>
                      </a:r>
                    </a:p>
                    <a:p>
                      <a:r>
                        <a:rPr lang="en-US" sz="1600" b="0" baseline="0" dirty="0" smtClean="0"/>
                        <a:t>Decreasing </a:t>
                      </a:r>
                      <a:r>
                        <a:rPr lang="en-US" sz="1600" b="0" baseline="0" dirty="0" err="1" smtClean="0"/>
                        <a:t>ORness</a:t>
                      </a:r>
                      <a:r>
                        <a:rPr lang="en-US" sz="1600" b="0" baseline="0" dirty="0" smtClean="0"/>
                        <a:t> and increasing tradeoff will lead to decreasing scores.</a:t>
                      </a:r>
                    </a:p>
                  </a:txBody>
                  <a:tcPr/>
                </a:tc>
              </a:tr>
            </a:tbl>
          </a:graphicData>
        </a:graphic>
      </p:graphicFrame>
      <p:graphicFrame>
        <p:nvGraphicFramePr>
          <p:cNvPr id="14" name="Table 13"/>
          <p:cNvGraphicFramePr>
            <a:graphicFrameLocks noGrp="1"/>
          </p:cNvGraphicFramePr>
          <p:nvPr/>
        </p:nvGraphicFramePr>
        <p:xfrm>
          <a:off x="6172200" y="3352800"/>
          <a:ext cx="2743200" cy="3056957"/>
        </p:xfrm>
        <a:graphic>
          <a:graphicData uri="http://schemas.openxmlformats.org/drawingml/2006/table">
            <a:tbl>
              <a:tblPr firstRow="1" bandRow="1">
                <a:tableStyleId>{FABFCF23-3B69-468F-B69F-88F6DE6A72F2}</a:tableStyleId>
              </a:tblPr>
              <a:tblGrid>
                <a:gridCol w="2743200"/>
              </a:tblGrid>
              <a:tr h="301008">
                <a:tc>
                  <a:txBody>
                    <a:bodyPr/>
                    <a:lstStyle/>
                    <a:p>
                      <a:pPr algn="ctr"/>
                      <a:r>
                        <a:rPr lang="en-US" sz="1600" dirty="0" smtClean="0"/>
                        <a:t>Optimistic</a:t>
                      </a:r>
                      <a:r>
                        <a:rPr lang="en-US" sz="1600" baseline="0" dirty="0" smtClean="0"/>
                        <a:t> Outlook</a:t>
                      </a:r>
                      <a:endParaRPr lang="en-US" sz="1600" dirty="0"/>
                    </a:p>
                  </a:txBody>
                  <a:tcPr/>
                </a:tc>
              </a:tr>
              <a:tr h="548639">
                <a:tc>
                  <a:txBody>
                    <a:bodyPr/>
                    <a:lstStyle/>
                    <a:p>
                      <a:r>
                        <a:rPr lang="en-US" sz="1600" b="1" dirty="0" smtClean="0"/>
                        <a:t>“</a:t>
                      </a:r>
                      <a:r>
                        <a:rPr lang="en-US" sz="1600" b="1" dirty="0" err="1" smtClean="0"/>
                        <a:t>Or”ness</a:t>
                      </a:r>
                      <a:r>
                        <a:rPr lang="en-US" sz="1600" b="1" dirty="0" smtClean="0"/>
                        <a:t> = .50</a:t>
                      </a:r>
                      <a:r>
                        <a:rPr lang="en-US" sz="1600" dirty="0" smtClean="0"/>
                        <a:t/>
                      </a:r>
                      <a:br>
                        <a:rPr lang="en-US" sz="1600" dirty="0" smtClean="0"/>
                      </a:br>
                      <a:r>
                        <a:rPr lang="en-US" sz="1600" dirty="0" smtClean="0"/>
                        <a:t>Equally</a:t>
                      </a:r>
                      <a:r>
                        <a:rPr lang="en-US" sz="1600" baseline="0" dirty="0" smtClean="0"/>
                        <a:t> weights all variables (Takes an average).</a:t>
                      </a:r>
                      <a:endParaRPr lang="en-US" sz="1600" dirty="0" smtClean="0"/>
                    </a:p>
                  </a:txBody>
                  <a:tcPr/>
                </a:tc>
              </a:tr>
              <a:tr h="831917">
                <a:tc>
                  <a:txBody>
                    <a:bodyPr/>
                    <a:lstStyle/>
                    <a:p>
                      <a:r>
                        <a:rPr lang="en-US" sz="1600" b="1" dirty="0" smtClean="0"/>
                        <a:t>Tradeoff = 1</a:t>
                      </a:r>
                      <a:r>
                        <a:rPr lang="en-US" sz="1600" dirty="0" smtClean="0"/>
                        <a:t/>
                      </a:r>
                      <a:br>
                        <a:rPr lang="en-US" sz="1600" dirty="0" smtClean="0"/>
                      </a:br>
                      <a:r>
                        <a:rPr lang="en-US" sz="1600" dirty="0" smtClean="0"/>
                        <a:t>Low Values are</a:t>
                      </a:r>
                      <a:r>
                        <a:rPr lang="en-US" sz="1600" baseline="0" dirty="0" smtClean="0"/>
                        <a:t> able to average out high values</a:t>
                      </a:r>
                    </a:p>
                  </a:txBody>
                  <a:tcPr/>
                </a:tc>
              </a:tr>
              <a:tr h="831917">
                <a:tc>
                  <a:txBody>
                    <a:bodyPr/>
                    <a:lstStyle/>
                    <a:p>
                      <a:r>
                        <a:rPr lang="en-US" sz="1600" b="1" baseline="0" dirty="0" smtClean="0"/>
                        <a:t>Mean Score = .36</a:t>
                      </a:r>
                    </a:p>
                    <a:p>
                      <a:r>
                        <a:rPr lang="en-US" sz="1600" b="0" baseline="0" dirty="0" smtClean="0"/>
                        <a:t>Smaller </a:t>
                      </a:r>
                      <a:r>
                        <a:rPr lang="en-US" sz="1600" b="0" baseline="0" dirty="0" err="1" smtClean="0"/>
                        <a:t>ORness</a:t>
                      </a:r>
                      <a:r>
                        <a:rPr lang="en-US" sz="1600" b="0" baseline="0" dirty="0" smtClean="0"/>
                        <a:t> and high tradeoff will lead to lower scores.</a:t>
                      </a:r>
                    </a:p>
                  </a:txBody>
                  <a:tcPr/>
                </a:tc>
              </a:tr>
            </a:tbl>
          </a:graphicData>
        </a:graphic>
      </p:graphicFrame>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Content Placeholder 2"/>
          <p:cNvSpPr>
            <a:spLocks noGrp="1"/>
          </p:cNvSpPr>
          <p:nvPr>
            <p:ph idx="1"/>
          </p:nvPr>
        </p:nvSpPr>
        <p:spPr/>
        <p:txBody>
          <a:bodyPr/>
          <a:lstStyle/>
          <a:p>
            <a:r>
              <a:rPr lang="en-US" dirty="0" smtClean="0"/>
              <a:t>What is data aggregation?  Why use it?</a:t>
            </a:r>
          </a:p>
          <a:p>
            <a:r>
              <a:rPr lang="en-US" dirty="0" smtClean="0"/>
              <a:t>What is an example of data aggregation?</a:t>
            </a:r>
          </a:p>
          <a:p>
            <a:r>
              <a:rPr lang="en-US" dirty="0" smtClean="0">
                <a:solidFill>
                  <a:srgbClr val="FF0000"/>
                </a:solidFill>
              </a:rPr>
              <a:t>What else should I know?</a:t>
            </a:r>
            <a:endParaRPr lang="en-US" dirty="0">
              <a:solidFill>
                <a:srgbClr val="FF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Many Different Types of Aggregation</a:t>
            </a:r>
            <a:endParaRPr lang="en-US" dirty="0"/>
          </a:p>
        </p:txBody>
      </p:sp>
      <p:sp>
        <p:nvSpPr>
          <p:cNvPr id="3" name="Content Placeholder 2"/>
          <p:cNvSpPr>
            <a:spLocks noGrp="1"/>
          </p:cNvSpPr>
          <p:nvPr>
            <p:ph idx="1"/>
          </p:nvPr>
        </p:nvSpPr>
        <p:spPr/>
        <p:txBody>
          <a:bodyPr/>
          <a:lstStyle/>
          <a:p>
            <a:r>
              <a:rPr lang="en-US" dirty="0" smtClean="0"/>
              <a:t>I suggest you use OWA, as you can control the degree of tradeoff.  Alternatives other than WLC include:</a:t>
            </a:r>
          </a:p>
          <a:p>
            <a:pPr lvl="1"/>
            <a:r>
              <a:rPr lang="en-US" dirty="0" smtClean="0"/>
              <a:t>Data Envelopment Analysis</a:t>
            </a:r>
          </a:p>
          <a:p>
            <a:pPr lvl="1"/>
            <a:r>
              <a:rPr lang="en-US" dirty="0" smtClean="0"/>
              <a:t>Pareto Rank Order</a:t>
            </a:r>
          </a:p>
          <a:p>
            <a:pPr lvl="1"/>
            <a:r>
              <a:rPr lang="en-US" dirty="0" smtClean="0"/>
              <a:t>Weighted Ordered Weighted Average</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Envelopment Analysis</a:t>
            </a:r>
            <a:endParaRPr lang="en-US" dirty="0"/>
          </a:p>
        </p:txBody>
      </p:sp>
      <p:pic>
        <p:nvPicPr>
          <p:cNvPr id="4" name="Picture 3"/>
          <p:cNvPicPr/>
          <p:nvPr/>
        </p:nvPicPr>
        <p:blipFill>
          <a:blip r:embed="rId2" cstate="print"/>
          <a:srcRect/>
          <a:stretch>
            <a:fillRect/>
          </a:stretch>
        </p:blipFill>
        <p:spPr bwMode="auto">
          <a:xfrm>
            <a:off x="3581400" y="1600200"/>
            <a:ext cx="4873625" cy="4711086"/>
          </a:xfrm>
          <a:prstGeom prst="rect">
            <a:avLst/>
          </a:prstGeom>
          <a:noFill/>
          <a:ln w="9525">
            <a:noFill/>
            <a:miter lim="800000"/>
            <a:headEnd/>
            <a:tailEnd/>
          </a:ln>
        </p:spPr>
      </p:pic>
      <p:sp>
        <p:nvSpPr>
          <p:cNvPr id="10" name="TextBox 9"/>
          <p:cNvSpPr txBox="1"/>
          <p:nvPr/>
        </p:nvSpPr>
        <p:spPr>
          <a:xfrm>
            <a:off x="381000" y="1600200"/>
            <a:ext cx="3048000" cy="4524315"/>
          </a:xfrm>
          <a:prstGeom prst="rect">
            <a:avLst/>
          </a:prstGeom>
          <a:noFill/>
        </p:spPr>
        <p:txBody>
          <a:bodyPr wrap="square" rtlCol="0">
            <a:spAutoFit/>
          </a:bodyPr>
          <a:lstStyle/>
          <a:p>
            <a:r>
              <a:rPr lang="en-US" dirty="0" smtClean="0"/>
              <a:t>First, establish the frontier of options.</a:t>
            </a:r>
          </a:p>
          <a:p>
            <a:r>
              <a:rPr lang="en-US" dirty="0" smtClean="0"/>
              <a:t>Second, from the origin, determine how far a given point lays on a straight line from the origin to the frontier.</a:t>
            </a:r>
          </a:p>
          <a:p>
            <a:endParaRPr lang="en-US" dirty="0" smtClean="0"/>
          </a:p>
          <a:p>
            <a:r>
              <a:rPr lang="en-US" dirty="0" smtClean="0"/>
              <a:t>This has the characteristic of placing a great deal of weight on the highest scoring indicator (similar to an OWA where </a:t>
            </a:r>
            <a:r>
              <a:rPr lang="en-US" dirty="0" err="1" smtClean="0"/>
              <a:t>Orness</a:t>
            </a:r>
            <a:r>
              <a:rPr lang="en-US" dirty="0" smtClean="0"/>
              <a:t> = 1).</a:t>
            </a:r>
          </a:p>
          <a:p>
            <a:endParaRPr lang="en-US" dirty="0" smtClean="0"/>
          </a:p>
          <a:p>
            <a:r>
              <a:rPr lang="en-US" dirty="0" smtClean="0"/>
              <a:t>If a new point is added which moves the frontier, the analysis has to be re-run.</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200" y="228600"/>
            <a:ext cx="7620000" cy="523220"/>
          </a:xfrm>
          <a:prstGeom prst="rect">
            <a:avLst/>
          </a:prstGeom>
          <a:noFill/>
        </p:spPr>
        <p:txBody>
          <a:bodyPr wrap="square" rtlCol="0">
            <a:spAutoFit/>
          </a:bodyPr>
          <a:lstStyle/>
          <a:p>
            <a:r>
              <a:rPr lang="en-US" sz="2800" b="1" u="sng" dirty="0" smtClean="0"/>
              <a:t>Which areas do we need to fund?</a:t>
            </a:r>
            <a:endParaRPr lang="en-US" sz="2800" b="1" u="sng" dirty="0"/>
          </a:p>
        </p:txBody>
      </p:sp>
      <p:pic>
        <p:nvPicPr>
          <p:cNvPr id="6" name="Picture 5" descr="Plant_Diversity_v1.png"/>
          <p:cNvPicPr>
            <a:picLocks noChangeAspect="1"/>
          </p:cNvPicPr>
          <p:nvPr/>
        </p:nvPicPr>
        <p:blipFill>
          <a:blip r:embed="rId2" cstate="print"/>
          <a:stretch>
            <a:fillRect/>
          </a:stretch>
        </p:blipFill>
        <p:spPr>
          <a:xfrm>
            <a:off x="609600" y="2286000"/>
            <a:ext cx="1828800" cy="1293250"/>
          </a:xfrm>
          <a:prstGeom prst="rect">
            <a:avLst/>
          </a:prstGeom>
        </p:spPr>
      </p:pic>
      <p:pic>
        <p:nvPicPr>
          <p:cNvPr id="7" name="Picture 6" descr="Precip_v1.png"/>
          <p:cNvPicPr>
            <a:picLocks noChangeAspect="1"/>
          </p:cNvPicPr>
          <p:nvPr/>
        </p:nvPicPr>
        <p:blipFill>
          <a:blip r:embed="rId3" cstate="print"/>
          <a:stretch>
            <a:fillRect/>
          </a:stretch>
        </p:blipFill>
        <p:spPr>
          <a:xfrm>
            <a:off x="533400" y="762000"/>
            <a:ext cx="2047352" cy="1447800"/>
          </a:xfrm>
          <a:prstGeom prst="rect">
            <a:avLst/>
          </a:prstGeom>
        </p:spPr>
      </p:pic>
      <p:pic>
        <p:nvPicPr>
          <p:cNvPr id="8" name="Picture 7" descr="Vuln_Temp_v1.png"/>
          <p:cNvPicPr>
            <a:picLocks noChangeAspect="1"/>
          </p:cNvPicPr>
          <p:nvPr/>
        </p:nvPicPr>
        <p:blipFill>
          <a:blip r:embed="rId4" cstate="print"/>
          <a:stretch>
            <a:fillRect/>
          </a:stretch>
        </p:blipFill>
        <p:spPr>
          <a:xfrm>
            <a:off x="533399" y="3657600"/>
            <a:ext cx="1939599" cy="1371600"/>
          </a:xfrm>
          <a:prstGeom prst="rect">
            <a:avLst/>
          </a:prstGeom>
        </p:spPr>
      </p:pic>
      <p:pic>
        <p:nvPicPr>
          <p:cNvPr id="9" name="Picture 8" descr="Animal_Diversity_v1.png"/>
          <p:cNvPicPr>
            <a:picLocks noChangeAspect="1"/>
          </p:cNvPicPr>
          <p:nvPr/>
        </p:nvPicPr>
        <p:blipFill>
          <a:blip r:embed="rId5" cstate="print"/>
          <a:stretch>
            <a:fillRect/>
          </a:stretch>
        </p:blipFill>
        <p:spPr>
          <a:xfrm>
            <a:off x="457200" y="5181600"/>
            <a:ext cx="2155107" cy="1524000"/>
          </a:xfrm>
          <a:prstGeom prst="rect">
            <a:avLst/>
          </a:prstGeom>
        </p:spPr>
      </p:pic>
      <p:pic>
        <p:nvPicPr>
          <p:cNvPr id="33795" name="Picture 3"/>
          <p:cNvPicPr>
            <a:picLocks noChangeAspect="1" noChangeArrowheads="1"/>
          </p:cNvPicPr>
          <p:nvPr/>
        </p:nvPicPr>
        <p:blipFill>
          <a:blip r:embed="rId6" cstate="print"/>
          <a:srcRect/>
          <a:stretch>
            <a:fillRect/>
          </a:stretch>
        </p:blipFill>
        <p:spPr bwMode="auto">
          <a:xfrm>
            <a:off x="3733800" y="1828800"/>
            <a:ext cx="5080234" cy="3576638"/>
          </a:xfrm>
          <a:prstGeom prst="rect">
            <a:avLst/>
          </a:prstGeom>
          <a:noFill/>
          <a:ln w="9525">
            <a:noFill/>
            <a:miter lim="800000"/>
            <a:headEnd/>
            <a:tailEnd/>
          </a:ln>
          <a:effectLst/>
        </p:spPr>
      </p:pic>
      <p:cxnSp>
        <p:nvCxnSpPr>
          <p:cNvPr id="12" name="Straight Arrow Connector 11"/>
          <p:cNvCxnSpPr>
            <a:stCxn id="7" idx="3"/>
          </p:cNvCxnSpPr>
          <p:nvPr/>
        </p:nvCxnSpPr>
        <p:spPr>
          <a:xfrm>
            <a:off x="2580752" y="1485900"/>
            <a:ext cx="1076848" cy="64770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6" idx="3"/>
          </p:cNvCxnSpPr>
          <p:nvPr/>
        </p:nvCxnSpPr>
        <p:spPr>
          <a:xfrm>
            <a:off x="2438400" y="2932625"/>
            <a:ext cx="1066800" cy="3917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362200" y="3886200"/>
            <a:ext cx="1219200" cy="494226"/>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9" idx="3"/>
          </p:cNvCxnSpPr>
          <p:nvPr/>
        </p:nvCxnSpPr>
        <p:spPr>
          <a:xfrm flipV="1">
            <a:off x="2612307" y="4724400"/>
            <a:ext cx="1350093" cy="121920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Pareto Rank Order</a:t>
            </a:r>
            <a:endParaRPr lang="en-US" dirty="0"/>
          </a:p>
        </p:txBody>
      </p:sp>
      <p:sp>
        <p:nvSpPr>
          <p:cNvPr id="10" name="TextBox 9"/>
          <p:cNvSpPr txBox="1"/>
          <p:nvPr/>
        </p:nvSpPr>
        <p:spPr>
          <a:xfrm>
            <a:off x="381000" y="1600200"/>
            <a:ext cx="3048000" cy="3139321"/>
          </a:xfrm>
          <a:prstGeom prst="rect">
            <a:avLst/>
          </a:prstGeom>
          <a:noFill/>
        </p:spPr>
        <p:txBody>
          <a:bodyPr wrap="square" rtlCol="0">
            <a:spAutoFit/>
          </a:bodyPr>
          <a:lstStyle/>
          <a:p>
            <a:r>
              <a:rPr lang="en-US" dirty="0" smtClean="0"/>
              <a:t>First, establish what units of analysis fall on the frontier.  Label these as the highest rank of vulnerability.</a:t>
            </a:r>
          </a:p>
          <a:p>
            <a:endParaRPr lang="en-US" dirty="0" smtClean="0"/>
          </a:p>
          <a:p>
            <a:r>
              <a:rPr lang="en-US" dirty="0" smtClean="0"/>
              <a:t>Remove them from the analysis, and identify the next frontier, and rank them as the second highest.  Repeat this until no further observations exist.</a:t>
            </a:r>
            <a:endParaRPr lang="en-US" dirty="0"/>
          </a:p>
        </p:txBody>
      </p:sp>
      <p:pic>
        <p:nvPicPr>
          <p:cNvPr id="5" name="Picture 4"/>
          <p:cNvPicPr/>
          <p:nvPr/>
        </p:nvPicPr>
        <p:blipFill>
          <a:blip r:embed="rId2" cstate="print"/>
          <a:srcRect/>
          <a:stretch>
            <a:fillRect/>
          </a:stretch>
        </p:blipFill>
        <p:spPr bwMode="auto">
          <a:xfrm>
            <a:off x="3657600" y="1371600"/>
            <a:ext cx="5178425" cy="5078632"/>
          </a:xfrm>
          <a:prstGeom prst="rect">
            <a:avLst/>
          </a:prstGeom>
          <a:noFill/>
          <a:ln w="9525">
            <a:noFill/>
            <a:miter lim="800000"/>
            <a:headEnd/>
            <a:tailEnd/>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normAutofit/>
          </a:bodyPr>
          <a:lstStyle/>
          <a:p>
            <a:r>
              <a:rPr lang="en-US" sz="2400" dirty="0" smtClean="0"/>
              <a:t>Comparison to other aggregation techniques</a:t>
            </a:r>
            <a:endParaRPr lang="en-US" sz="2400" dirty="0"/>
          </a:p>
        </p:txBody>
      </p:sp>
      <p:sp>
        <p:nvSpPr>
          <p:cNvPr id="5" name="TextBox 4"/>
          <p:cNvSpPr txBox="1"/>
          <p:nvPr/>
        </p:nvSpPr>
        <p:spPr>
          <a:xfrm>
            <a:off x="457200" y="552271"/>
            <a:ext cx="8077200" cy="1200329"/>
          </a:xfrm>
          <a:prstGeom prst="rect">
            <a:avLst/>
          </a:prstGeom>
          <a:noFill/>
        </p:spPr>
        <p:txBody>
          <a:bodyPr wrap="square" rtlCol="0">
            <a:spAutoFit/>
          </a:bodyPr>
          <a:lstStyle/>
          <a:p>
            <a:r>
              <a:rPr lang="en-US" dirty="0" smtClean="0"/>
              <a:t>All the aggregation methods have their strengths and drawbacks.  OWA has a variety of advantages similar to some of the other techniques reviewed.  These drawbacks may be addressed in the techniques compared below but may require more adjustment than using OWA.</a:t>
            </a:r>
            <a:endParaRPr lang="en-US" dirty="0"/>
          </a:p>
        </p:txBody>
      </p:sp>
      <p:graphicFrame>
        <p:nvGraphicFramePr>
          <p:cNvPr id="12" name="Table 11"/>
          <p:cNvGraphicFramePr>
            <a:graphicFrameLocks noGrp="1"/>
          </p:cNvGraphicFramePr>
          <p:nvPr/>
        </p:nvGraphicFramePr>
        <p:xfrm>
          <a:off x="1013964" y="1905000"/>
          <a:ext cx="6910836" cy="4785360"/>
        </p:xfrm>
        <a:graphic>
          <a:graphicData uri="http://schemas.openxmlformats.org/drawingml/2006/table">
            <a:tbl>
              <a:tblPr firstRow="1" bandRow="1">
                <a:tableStyleId>{6E25E649-3F16-4E02-A733-19D2CDBF48F0}</a:tableStyleId>
              </a:tblPr>
              <a:tblGrid>
                <a:gridCol w="1330976"/>
                <a:gridCol w="1412225"/>
                <a:gridCol w="1352109"/>
                <a:gridCol w="1420561"/>
                <a:gridCol w="1394965"/>
              </a:tblGrid>
              <a:tr h="579120">
                <a:tc>
                  <a:txBody>
                    <a:bodyPr/>
                    <a:lstStyle/>
                    <a:p>
                      <a:pPr algn="ctr"/>
                      <a:endParaRPr lang="en-US" sz="1600" b="1"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smtClean="0">
                          <a:solidFill>
                            <a:schemeClr val="bg1"/>
                          </a:solidFill>
                        </a:rPr>
                        <a:t>Weighted Linear Combination</a:t>
                      </a:r>
                      <a:endParaRPr lang="en-US" sz="1200" b="1"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dirty="0" smtClean="0">
                          <a:solidFill>
                            <a:schemeClr val="bg1"/>
                          </a:solidFill>
                        </a:rPr>
                        <a:t>Frontier Methods</a:t>
                      </a:r>
                      <a:endParaRPr lang="en-US" sz="12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dirty="0" smtClean="0">
                          <a:solidFill>
                            <a:schemeClr val="bg1"/>
                          </a:solidFill>
                        </a:rPr>
                        <a:t>Clustering</a:t>
                      </a:r>
                      <a:endParaRPr lang="en-US" sz="120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latinLnBrk="0" hangingPunct="1"/>
                      <a:r>
                        <a:rPr lang="en-US" sz="1200" b="1" kern="1200" dirty="0" smtClean="0">
                          <a:solidFill>
                            <a:schemeClr val="bg1"/>
                          </a:solidFill>
                          <a:latin typeface="+mn-lt"/>
                          <a:ea typeface="+mn-ea"/>
                          <a:cs typeface="+mn-cs"/>
                        </a:rPr>
                        <a:t>OWA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r>
              <a:tr h="412998">
                <a:tc>
                  <a:txBody>
                    <a:bodyPr/>
                    <a:lstStyle/>
                    <a:p>
                      <a:r>
                        <a:rPr lang="en-US" sz="1400" b="1" dirty="0" smtClean="0">
                          <a:solidFill>
                            <a:schemeClr val="tx1"/>
                          </a:solidFill>
                        </a:rPr>
                        <a:t>Tradeoff</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High</a:t>
                      </a:r>
                      <a:r>
                        <a:rPr lang="en-US" sz="1200" baseline="0" dirty="0" smtClean="0"/>
                        <a:t> values can be averaged out by low values (High tradeoff)</a:t>
                      </a:r>
                      <a:endParaRPr lang="en-US" sz="1200" dirty="0" smtClean="0">
                        <a:solidFill>
                          <a:srgbClr val="FF0000"/>
                        </a:solidFill>
                      </a:endParaRPr>
                    </a:p>
                    <a:p>
                      <a:endParaRPr lang="en-US" sz="1200" b="1"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Too many indicators</a:t>
                      </a:r>
                      <a:r>
                        <a:rPr lang="en-US" sz="1200" baseline="0" dirty="0" smtClean="0">
                          <a:solidFill>
                            <a:srgbClr val="FF0000"/>
                          </a:solidFill>
                        </a:rPr>
                        <a:t> can lead to all attributes being rated as highly vulnerable.</a:t>
                      </a:r>
                      <a:endParaRPr lang="en-US" sz="1200" dirty="0" smtClean="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dirty="0" smtClean="0">
                          <a:solidFill>
                            <a:schemeClr val="tx1"/>
                          </a:solidFill>
                        </a:rPr>
                        <a:t>N/A, Numerical Scores are not assigned</a:t>
                      </a:r>
                      <a:endParaRPr lang="en-US"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Tradeoff can be selected</a:t>
                      </a:r>
                    </a:p>
                    <a:p>
                      <a:endParaRPr lang="en-US" sz="12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9499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chemeClr val="tx1"/>
                          </a:solidFill>
                        </a:rPr>
                        <a:t>Weighting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dirty="0" smtClean="0">
                          <a:solidFill>
                            <a:srgbClr val="FF0000"/>
                          </a:solidFill>
                        </a:rPr>
                        <a:t>Requires Subjective Weighting</a:t>
                      </a:r>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chemeClr val="tx1"/>
                          </a:solidFill>
                        </a:rPr>
                        <a:t>Weighting makes</a:t>
                      </a:r>
                      <a:r>
                        <a:rPr lang="en-US" sz="1200" baseline="0" dirty="0" smtClean="0">
                          <a:solidFill>
                            <a:schemeClr val="tx1"/>
                          </a:solidFill>
                        </a:rPr>
                        <a:t> no difference in results</a:t>
                      </a:r>
                      <a:endParaRPr lang="en-US" sz="1200" dirty="0" smtClean="0">
                        <a:solidFill>
                          <a:schemeClr val="tx1"/>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dirty="0" smtClean="0">
                          <a:solidFill>
                            <a:schemeClr val="tx1"/>
                          </a:solidFill>
                        </a:rPr>
                        <a:t>Weighting makes</a:t>
                      </a:r>
                      <a:r>
                        <a:rPr lang="en-US" sz="1200" baseline="0" dirty="0" smtClean="0">
                          <a:solidFill>
                            <a:schemeClr val="tx1"/>
                          </a:solidFill>
                        </a:rPr>
                        <a:t> no difference in results</a:t>
                      </a:r>
                      <a:endParaRPr lang="en-US" sz="12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Subjective</a:t>
                      </a:r>
                      <a:r>
                        <a:rPr lang="en-US" sz="1200" baseline="0" dirty="0" smtClean="0">
                          <a:solidFill>
                            <a:srgbClr val="00B050"/>
                          </a:solidFill>
                        </a:rPr>
                        <a:t> weighting can be implemented, but is optional</a:t>
                      </a:r>
                      <a:endParaRPr lang="en-US" sz="1200" dirty="0" smtClean="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94999">
                <a:tc>
                  <a:txBody>
                    <a:bodyPr/>
                    <a:lstStyle/>
                    <a:p>
                      <a:r>
                        <a:rPr lang="en-US" sz="1400" b="1" dirty="0" smtClean="0">
                          <a:solidFill>
                            <a:schemeClr val="tx1"/>
                          </a:solidFill>
                        </a:rPr>
                        <a:t>Data Scaling</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dirty="0" smtClean="0">
                          <a:solidFill>
                            <a:srgbClr val="FF0000"/>
                          </a:solidFill>
                        </a:rPr>
                        <a:t>Sensitive to Scaling</a:t>
                      </a:r>
                      <a:r>
                        <a:rPr lang="en-US" sz="1200" baseline="0" dirty="0" smtClean="0">
                          <a:solidFill>
                            <a:srgbClr val="FF0000"/>
                          </a:solidFill>
                        </a:rPr>
                        <a:t> Techniques</a:t>
                      </a:r>
                    </a:p>
                    <a:p>
                      <a:endParaRPr lang="en-US" sz="1200" baseline="0" dirty="0" smtClean="0">
                        <a:solidFill>
                          <a:srgbClr val="FF0000"/>
                        </a:solidFill>
                      </a:endParaRPr>
                    </a:p>
                    <a:p>
                      <a:r>
                        <a:rPr lang="en-US" sz="1200" dirty="0" smtClean="0">
                          <a:solidFill>
                            <a:srgbClr val="00B050"/>
                          </a:solidFill>
                        </a:rPr>
                        <a:t>Adding additional areas</a:t>
                      </a:r>
                      <a:r>
                        <a:rPr lang="en-US" sz="1200" baseline="0" dirty="0" smtClean="0">
                          <a:solidFill>
                            <a:srgbClr val="00B050"/>
                          </a:solidFill>
                        </a:rPr>
                        <a:t> of analysis will not change all results</a:t>
                      </a:r>
                      <a:endParaRPr lang="en-US" sz="12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Not Sensitive to Scaling</a:t>
                      </a:r>
                      <a:r>
                        <a:rPr lang="en-US" sz="1200" baseline="0" dirty="0" smtClean="0">
                          <a:solidFill>
                            <a:srgbClr val="00B050"/>
                          </a:solidFill>
                        </a:rPr>
                        <a:t> Techniques</a:t>
                      </a:r>
                      <a:br>
                        <a:rPr lang="en-US" sz="1200" baseline="0" dirty="0" smtClean="0">
                          <a:solidFill>
                            <a:srgbClr val="00B050"/>
                          </a:solidFill>
                        </a:rPr>
                      </a:br>
                      <a:r>
                        <a:rPr lang="en-US" sz="1200" baseline="0" dirty="0" smtClean="0">
                          <a:solidFill>
                            <a:srgbClr val="00B050"/>
                          </a:solidFill>
                        </a:rPr>
                        <a:t/>
                      </a:r>
                      <a:br>
                        <a:rPr lang="en-US" sz="1200" baseline="0" dirty="0" smtClean="0">
                          <a:solidFill>
                            <a:srgbClr val="00B050"/>
                          </a:solidFill>
                        </a:rPr>
                      </a:br>
                      <a:r>
                        <a:rPr lang="en-US" sz="1200" dirty="0" smtClean="0">
                          <a:solidFill>
                            <a:srgbClr val="FF0000"/>
                          </a:solidFill>
                        </a:rPr>
                        <a:t>Adding additional areas</a:t>
                      </a:r>
                      <a:r>
                        <a:rPr lang="en-US" sz="1200" baseline="0" dirty="0" smtClean="0">
                          <a:solidFill>
                            <a:srgbClr val="FF0000"/>
                          </a:solidFill>
                        </a:rPr>
                        <a:t> of analysis can change  all results</a:t>
                      </a:r>
                      <a:endParaRPr lang="en-US" sz="1200" dirty="0" smtClean="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Not Sensitive to Scaling</a:t>
                      </a:r>
                      <a:r>
                        <a:rPr lang="en-US" sz="1200" baseline="0" dirty="0" smtClean="0">
                          <a:solidFill>
                            <a:srgbClr val="00B050"/>
                          </a:solidFill>
                        </a:rPr>
                        <a:t> Techniques</a:t>
                      </a:r>
                      <a:endParaRPr lang="en-US" sz="1200" dirty="0" smtClean="0">
                        <a:solidFill>
                          <a:srgbClr val="00B050"/>
                        </a:solidFill>
                      </a:endParaRPr>
                    </a:p>
                    <a:p>
                      <a:endParaRPr lang="en-US" sz="1200" dirty="0" smtClean="0">
                        <a:solidFill>
                          <a:srgbClr val="FF0000"/>
                        </a:solidFill>
                      </a:endParaRPr>
                    </a:p>
                    <a:p>
                      <a:r>
                        <a:rPr lang="en-US" sz="1200" dirty="0" smtClean="0">
                          <a:solidFill>
                            <a:srgbClr val="FF0000"/>
                          </a:solidFill>
                        </a:rPr>
                        <a:t>Adding additional areas</a:t>
                      </a:r>
                      <a:r>
                        <a:rPr lang="en-US" sz="1200" baseline="0" dirty="0" smtClean="0">
                          <a:solidFill>
                            <a:srgbClr val="FF0000"/>
                          </a:solidFill>
                        </a:rPr>
                        <a:t> of analysis can change all results</a:t>
                      </a:r>
                      <a:endParaRPr lang="en-US" sz="12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Sensitive to Scaling</a:t>
                      </a:r>
                      <a:r>
                        <a:rPr lang="en-US" sz="1200" baseline="0" dirty="0" smtClean="0">
                          <a:solidFill>
                            <a:srgbClr val="FF0000"/>
                          </a:solidFill>
                        </a:rPr>
                        <a:t> Techniques</a:t>
                      </a:r>
                      <a:endParaRPr lang="en-US" sz="1200" dirty="0" smtClean="0">
                        <a:solidFill>
                          <a:srgbClr val="FF0000"/>
                        </a:solidFill>
                      </a:endParaRPr>
                    </a:p>
                    <a:p>
                      <a:endParaRPr lang="en-US" sz="1200" dirty="0" smtClean="0">
                        <a:solidFill>
                          <a:srgbClr val="FF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Adding additional areas</a:t>
                      </a:r>
                      <a:r>
                        <a:rPr lang="en-US" sz="1200" baseline="0" dirty="0" smtClean="0">
                          <a:solidFill>
                            <a:srgbClr val="00B050"/>
                          </a:solidFill>
                        </a:rPr>
                        <a:t> of analysis will not change all results</a:t>
                      </a:r>
                      <a:endParaRPr lang="en-US" sz="1200" dirty="0" smtClean="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94999">
                <a:tc>
                  <a:txBody>
                    <a:bodyPr/>
                    <a:lstStyle/>
                    <a:p>
                      <a:r>
                        <a:rPr lang="en-US" sz="1400" b="1" dirty="0" smtClean="0">
                          <a:solidFill>
                            <a:schemeClr val="tx1"/>
                          </a:solidFill>
                        </a:rPr>
                        <a:t>Interpretation</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dirty="0" smtClean="0">
                          <a:solidFill>
                            <a:srgbClr val="00B050"/>
                          </a:solidFill>
                        </a:rPr>
                        <a:t>Interpretation</a:t>
                      </a:r>
                      <a:r>
                        <a:rPr lang="en-US" sz="1200" baseline="0" dirty="0" smtClean="0">
                          <a:solidFill>
                            <a:srgbClr val="00B050"/>
                          </a:solidFill>
                        </a:rPr>
                        <a:t> of results not subjective</a:t>
                      </a:r>
                      <a:endParaRPr lang="en-US" sz="12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Interpretation</a:t>
                      </a:r>
                      <a:r>
                        <a:rPr lang="en-US" sz="1200" baseline="0" dirty="0" smtClean="0">
                          <a:solidFill>
                            <a:srgbClr val="00B050"/>
                          </a:solidFill>
                        </a:rPr>
                        <a:t> of results not subjective</a:t>
                      </a:r>
                      <a:endParaRPr lang="en-US" sz="1200" dirty="0" smtClean="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Requires a subjective interpretation of what</a:t>
                      </a:r>
                      <a:r>
                        <a:rPr lang="en-US" sz="1200" baseline="0" dirty="0" smtClean="0">
                          <a:solidFill>
                            <a:srgbClr val="FF0000"/>
                          </a:solidFill>
                        </a:rPr>
                        <a:t> clustered data represent</a:t>
                      </a:r>
                      <a:endParaRPr lang="en-US" sz="1200" dirty="0" smtClean="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00B050"/>
                          </a:solidFill>
                        </a:rPr>
                        <a:t>Interpretation</a:t>
                      </a:r>
                      <a:r>
                        <a:rPr lang="en-US" sz="1200" baseline="0" dirty="0" smtClean="0">
                          <a:solidFill>
                            <a:srgbClr val="00B050"/>
                          </a:solidFill>
                        </a:rPr>
                        <a:t> of results not subjective</a:t>
                      </a:r>
                      <a:endParaRPr lang="en-US" sz="1200" dirty="0" smtClean="0">
                        <a:solidFill>
                          <a:srgbClr val="00B050"/>
                        </a:solidFill>
                      </a:endParaRPr>
                    </a:p>
                    <a:p>
                      <a:endParaRPr lang="en-US" sz="12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Caveats</a:t>
            </a:r>
            <a:endParaRPr lang="en-US" dirty="0"/>
          </a:p>
        </p:txBody>
      </p:sp>
      <p:sp>
        <p:nvSpPr>
          <p:cNvPr id="3" name="Content Placeholder 2"/>
          <p:cNvSpPr>
            <a:spLocks noGrp="1"/>
          </p:cNvSpPr>
          <p:nvPr>
            <p:ph idx="1"/>
          </p:nvPr>
        </p:nvSpPr>
        <p:spPr/>
        <p:txBody>
          <a:bodyPr>
            <a:normAutofit lnSpcReduction="10000"/>
          </a:bodyPr>
          <a:lstStyle/>
          <a:p>
            <a:r>
              <a:rPr lang="en-US" dirty="0" smtClean="0"/>
              <a:t>Methods are almost always RELATIVE: You can only say “According to the method, HUC 1 is more vulnerable than HUC 2”.  </a:t>
            </a:r>
          </a:p>
          <a:p>
            <a:r>
              <a:rPr lang="en-US" dirty="0" smtClean="0"/>
              <a:t>Absolute statements can almost never be made: You can NOT say “HUC 1 is 10 times more vulnerable than HUC 2”.</a:t>
            </a:r>
          </a:p>
          <a:p>
            <a:r>
              <a:rPr lang="en-US" dirty="0" smtClean="0"/>
              <a:t>These methods can be very sensitive to assumptions: Importance weights, standardization methods, normality of data.</a:t>
            </a: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4800" y="2895600"/>
            <a:ext cx="8458200" cy="584775"/>
          </a:xfrm>
          <a:prstGeom prst="rect">
            <a:avLst/>
          </a:prstGeom>
          <a:noFill/>
        </p:spPr>
        <p:txBody>
          <a:bodyPr wrap="square" rtlCol="0">
            <a:spAutoFit/>
          </a:bodyPr>
          <a:lstStyle/>
          <a:p>
            <a:pPr algn="ctr"/>
            <a:r>
              <a:rPr lang="en-US" sz="3200" dirty="0" smtClean="0"/>
              <a:t>Appendix</a:t>
            </a:r>
            <a:endParaRPr lang="en-US" sz="3200"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0"/>
            <a:ext cx="7772400" cy="1470025"/>
          </a:xfrm>
        </p:spPr>
        <p:txBody>
          <a:bodyPr/>
          <a:lstStyle/>
          <a:p>
            <a:r>
              <a:rPr lang="en-US" dirty="0" smtClean="0"/>
              <a:t>Why OWA?</a:t>
            </a:r>
            <a:endParaRPr lang="en-US" dirty="0"/>
          </a:p>
        </p:txBody>
      </p:sp>
      <p:sp>
        <p:nvSpPr>
          <p:cNvPr id="14" name="TextBox 13"/>
          <p:cNvSpPr txBox="1"/>
          <p:nvPr/>
        </p:nvSpPr>
        <p:spPr>
          <a:xfrm>
            <a:off x="914400" y="1371600"/>
            <a:ext cx="7391400" cy="5293757"/>
          </a:xfrm>
          <a:prstGeom prst="rect">
            <a:avLst/>
          </a:prstGeom>
          <a:noFill/>
        </p:spPr>
        <p:txBody>
          <a:bodyPr wrap="square" rtlCol="0">
            <a:spAutoFit/>
          </a:bodyPr>
          <a:lstStyle/>
          <a:p>
            <a:pPr>
              <a:buFont typeface="Wingdings" pitchFamily="2" charset="2"/>
              <a:buChar char="§"/>
            </a:pPr>
            <a:r>
              <a:rPr lang="en-US" dirty="0" smtClean="0"/>
              <a:t> </a:t>
            </a:r>
            <a:r>
              <a:rPr lang="en-US" sz="2000" b="1" dirty="0" smtClean="0"/>
              <a:t>Flexible:</a:t>
            </a:r>
            <a:r>
              <a:rPr lang="en-US" sz="2000" dirty="0" smtClean="0"/>
              <a:t>  The technique is flexible allowing for a range of aggregation solutions ranging from </a:t>
            </a:r>
            <a:r>
              <a:rPr lang="en-US" sz="2000" i="1" dirty="0" smtClean="0"/>
              <a:t>optimistic</a:t>
            </a:r>
            <a:r>
              <a:rPr lang="en-US" sz="2000" dirty="0" smtClean="0"/>
              <a:t> outlooks (full trade-off among constituent indicators, perhaps overlooking some HUCs that are vulnerable) to </a:t>
            </a:r>
            <a:r>
              <a:rPr lang="en-US" sz="2000" i="1" dirty="0" smtClean="0"/>
              <a:t>pessimistic</a:t>
            </a:r>
            <a:r>
              <a:rPr lang="en-US" sz="2000" dirty="0" smtClean="0"/>
              <a:t> outlooks (no trade-off among constituent indicators, likely not omitting any HUC that may be vulnerable) through the choice of order weights.  The solution with all order weights equal (optimistic outlook, full trade-off is allowed) results in the Equal-Weights Weighted Linear Combination (WLC) widely used in the extant literature on Vulnerability Indicators.</a:t>
            </a:r>
          </a:p>
          <a:p>
            <a:endParaRPr lang="en-US" sz="2000" dirty="0" smtClean="0"/>
          </a:p>
          <a:p>
            <a:pPr>
              <a:buFont typeface="Wingdings" pitchFamily="2" charset="2"/>
              <a:buChar char="§"/>
            </a:pPr>
            <a:r>
              <a:rPr lang="en-US" sz="2000" dirty="0" smtClean="0"/>
              <a:t> </a:t>
            </a:r>
            <a:r>
              <a:rPr lang="en-US" sz="2000" b="1" dirty="0" smtClean="0"/>
              <a:t>Consistent/Reproducible: </a:t>
            </a:r>
            <a:r>
              <a:rPr lang="en-US" sz="2000" dirty="0" smtClean="0"/>
              <a:t>a consistent and reproducible method for obtaining the order weights can be selected. There are a number of methods in the literature, we have chosen to use the maximum entropy method which tries to equalize weights for the constituent indicators for any chosen decision strategy (uses as much of the information in all indicators as possible).</a:t>
            </a:r>
          </a:p>
          <a:p>
            <a:endParaRPr lang="en-US" dirty="0" smtClean="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0"/>
            <a:ext cx="7772400" cy="1470025"/>
          </a:xfrm>
        </p:spPr>
        <p:txBody>
          <a:bodyPr/>
          <a:lstStyle/>
          <a:p>
            <a:r>
              <a:rPr lang="en-US" dirty="0" smtClean="0"/>
              <a:t>Why OWA?</a:t>
            </a:r>
            <a:endParaRPr lang="en-US" dirty="0"/>
          </a:p>
        </p:txBody>
      </p:sp>
      <p:sp>
        <p:nvSpPr>
          <p:cNvPr id="14" name="TextBox 13"/>
          <p:cNvSpPr txBox="1"/>
          <p:nvPr/>
        </p:nvSpPr>
        <p:spPr>
          <a:xfrm>
            <a:off x="914400" y="1371600"/>
            <a:ext cx="7391400" cy="4001095"/>
          </a:xfrm>
          <a:prstGeom prst="rect">
            <a:avLst/>
          </a:prstGeom>
          <a:noFill/>
        </p:spPr>
        <p:txBody>
          <a:bodyPr wrap="square" rtlCol="0">
            <a:spAutoFit/>
          </a:bodyPr>
          <a:lstStyle/>
          <a:p>
            <a:pPr>
              <a:buFont typeface="Wingdings" pitchFamily="2" charset="2"/>
              <a:buChar char="§"/>
            </a:pPr>
            <a:r>
              <a:rPr lang="en-US" b="1" dirty="0" smtClean="0"/>
              <a:t> </a:t>
            </a:r>
            <a:r>
              <a:rPr lang="en-US" sz="2000" b="1" dirty="0" smtClean="0"/>
              <a:t>“Importance” Weights: </a:t>
            </a:r>
            <a:r>
              <a:rPr lang="en-US" sz="2000" dirty="0" smtClean="0"/>
              <a:t>If some constituent indicators are deemed more important to the vulnerability assessment, this preference can be incorporated by using the importance weights (pre-conditioning) before using the order weights, and renormalizing.  </a:t>
            </a:r>
            <a:r>
              <a:rPr lang="en-US" sz="2000" b="1" dirty="0" smtClean="0"/>
              <a:t> </a:t>
            </a:r>
          </a:p>
          <a:p>
            <a:pPr>
              <a:buFont typeface="Wingdings" pitchFamily="2" charset="2"/>
              <a:buChar char="§"/>
            </a:pPr>
            <a:endParaRPr lang="en-US" sz="2000" b="1" dirty="0" smtClean="0"/>
          </a:p>
          <a:p>
            <a:pPr>
              <a:buFont typeface="Wingdings" pitchFamily="2" charset="2"/>
              <a:buChar char="§"/>
            </a:pPr>
            <a:r>
              <a:rPr lang="en-US" sz="2000" b="1" dirty="0" smtClean="0"/>
              <a:t>Use with other techniques: </a:t>
            </a:r>
            <a:r>
              <a:rPr lang="en-US" sz="2000" dirty="0" smtClean="0"/>
              <a:t>The large number of constituent indicators being developed for each Corps business line may prescribe the use of a data reduction technique such as principal Component Analysis (PCA).  The OWA aggregation method can be used to combine the PCA indicators.</a:t>
            </a:r>
            <a:endParaRPr lang="en-US" sz="2000" b="1" dirty="0" smtClean="0"/>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152400"/>
            <a:ext cx="9525000" cy="1470025"/>
          </a:xfrm>
        </p:spPr>
        <p:txBody>
          <a:bodyPr>
            <a:normAutofit/>
          </a:bodyPr>
          <a:lstStyle/>
          <a:p>
            <a:r>
              <a:rPr lang="en-US" sz="3200" dirty="0" smtClean="0"/>
              <a:t>Obtaining The Maximum Entropy Rank Weights</a:t>
            </a:r>
            <a:endParaRPr lang="en-US" sz="3200" dirty="0"/>
          </a:p>
        </p:txBody>
      </p:sp>
      <p:sp>
        <p:nvSpPr>
          <p:cNvPr id="6" name="TextBox 5"/>
          <p:cNvSpPr txBox="1"/>
          <p:nvPr/>
        </p:nvSpPr>
        <p:spPr>
          <a:xfrm>
            <a:off x="304800" y="990600"/>
            <a:ext cx="8686800" cy="2031325"/>
          </a:xfrm>
          <a:prstGeom prst="rect">
            <a:avLst/>
          </a:prstGeom>
          <a:noFill/>
        </p:spPr>
        <p:txBody>
          <a:bodyPr wrap="square" rtlCol="0">
            <a:spAutoFit/>
          </a:bodyPr>
          <a:lstStyle/>
          <a:p>
            <a:r>
              <a:rPr lang="en-US" dirty="0" smtClean="0"/>
              <a:t>While each value of </a:t>
            </a:r>
            <a:r>
              <a:rPr lang="en-US" dirty="0" err="1" smtClean="0"/>
              <a:t>ORness</a:t>
            </a:r>
            <a:r>
              <a:rPr lang="en-US" dirty="0" smtClean="0"/>
              <a:t> has multiple potential sets of weights, the weights chosen in these examples are based on the principal of maximum dispersion.  </a:t>
            </a:r>
            <a:r>
              <a:rPr lang="en-US" b="1" dirty="0" smtClean="0"/>
              <a:t>For a given level of </a:t>
            </a:r>
            <a:r>
              <a:rPr lang="en-US" b="1" dirty="0" err="1" smtClean="0"/>
              <a:t>ORness</a:t>
            </a:r>
            <a:r>
              <a:rPr lang="en-US" b="1" dirty="0" smtClean="0"/>
              <a:t> (Trade-off, Decision Strategy)</a:t>
            </a:r>
            <a:r>
              <a:rPr lang="en-US" dirty="0" smtClean="0"/>
              <a:t>, a unique set of weights that is the most </a:t>
            </a:r>
            <a:r>
              <a:rPr lang="en-US" b="1" dirty="0" smtClean="0"/>
              <a:t>‘equal’ </a:t>
            </a:r>
            <a:r>
              <a:rPr lang="en-US" dirty="0" smtClean="0"/>
              <a:t>across the constituent indicators is obtained through the solution of a non-linear constrained optimization problem.  Spreading the weights as much as possible given the decision strategy uses as much information in the constituent indicators for that level of </a:t>
            </a:r>
            <a:r>
              <a:rPr lang="en-US" dirty="0" err="1" smtClean="0"/>
              <a:t>ORness</a:t>
            </a:r>
            <a:r>
              <a:rPr lang="en-US" dirty="0" smtClean="0"/>
              <a:t>.  </a:t>
            </a:r>
            <a:endParaRPr lang="en-US" dirty="0"/>
          </a:p>
        </p:txBody>
      </p:sp>
      <p:graphicFrame>
        <p:nvGraphicFramePr>
          <p:cNvPr id="1027" name="Object 3"/>
          <p:cNvGraphicFramePr>
            <a:graphicFrameLocks noChangeAspect="1"/>
          </p:cNvGraphicFramePr>
          <p:nvPr/>
        </p:nvGraphicFramePr>
        <p:xfrm>
          <a:off x="152401" y="2871995"/>
          <a:ext cx="8839200" cy="1852406"/>
        </p:xfrm>
        <a:graphic>
          <a:graphicData uri="http://schemas.openxmlformats.org/presentationml/2006/ole">
            <p:oleObj spid="_x0000_s1027" name="Equation" r:id="rId4" imgW="4241520" imgH="888840" progId="Equation.3">
              <p:embed/>
            </p:oleObj>
          </a:graphicData>
        </a:graphic>
      </p:graphicFrame>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152400"/>
            <a:ext cx="9525000" cy="1470025"/>
          </a:xfrm>
        </p:spPr>
        <p:txBody>
          <a:bodyPr>
            <a:normAutofit/>
          </a:bodyPr>
          <a:lstStyle/>
          <a:p>
            <a:r>
              <a:rPr lang="en-US" sz="3200" dirty="0" smtClean="0"/>
              <a:t>Obtaining The Maximum Entropy Rank Weights</a:t>
            </a:r>
            <a:endParaRPr lang="en-US" sz="3200" dirty="0"/>
          </a:p>
        </p:txBody>
      </p:sp>
      <p:sp>
        <p:nvSpPr>
          <p:cNvPr id="14" name="TextBox 13"/>
          <p:cNvSpPr txBox="1"/>
          <p:nvPr/>
        </p:nvSpPr>
        <p:spPr>
          <a:xfrm>
            <a:off x="3810000" y="3276600"/>
            <a:ext cx="5334000" cy="2308324"/>
          </a:xfrm>
          <a:prstGeom prst="rect">
            <a:avLst/>
          </a:prstGeom>
          <a:noFill/>
        </p:spPr>
        <p:txBody>
          <a:bodyPr wrap="square" rtlCol="0">
            <a:spAutoFit/>
          </a:bodyPr>
          <a:lstStyle/>
          <a:p>
            <a:r>
              <a:rPr lang="en-US" dirty="0" smtClean="0"/>
              <a:t>The solution to the constrained optimization finds the order weights that guarantees the weights chosen will have the highest level of Trade-off (the Y axis) for that level of </a:t>
            </a:r>
            <a:r>
              <a:rPr lang="en-US" dirty="0" err="1" smtClean="0"/>
              <a:t>ORness</a:t>
            </a:r>
            <a:r>
              <a:rPr lang="en-US" dirty="0" smtClean="0"/>
              <a:t> (points on the outer edge of the Decision Strategy Triangle).  We are only using the </a:t>
            </a:r>
            <a:r>
              <a:rPr lang="en-US" dirty="0" smtClean="0"/>
              <a:t>right half </a:t>
            </a:r>
            <a:r>
              <a:rPr lang="en-US" dirty="0" smtClean="0"/>
              <a:t>of the triangle, where the </a:t>
            </a:r>
            <a:r>
              <a:rPr lang="en-US" dirty="0" err="1" smtClean="0"/>
              <a:t>ORness</a:t>
            </a:r>
            <a:r>
              <a:rPr lang="en-US" dirty="0" smtClean="0"/>
              <a:t> level goes from 0.5 (full trade-off), to 1.0 (highest constituent indicator given all the weight, trade-off). </a:t>
            </a:r>
            <a:endParaRPr lang="en-US" dirty="0"/>
          </a:p>
        </p:txBody>
      </p:sp>
      <p:pic>
        <p:nvPicPr>
          <p:cNvPr id="1026" name="Picture 2"/>
          <p:cNvPicPr>
            <a:picLocks noChangeAspect="1" noChangeArrowheads="1"/>
          </p:cNvPicPr>
          <p:nvPr/>
        </p:nvPicPr>
        <p:blipFill>
          <a:blip r:embed="rId4" cstate="print"/>
          <a:srcRect/>
          <a:stretch>
            <a:fillRect/>
          </a:stretch>
        </p:blipFill>
        <p:spPr bwMode="auto">
          <a:xfrm>
            <a:off x="88490" y="3048000"/>
            <a:ext cx="3569110" cy="2514600"/>
          </a:xfrm>
          <a:prstGeom prst="rect">
            <a:avLst/>
          </a:prstGeom>
          <a:noFill/>
          <a:ln w="9525">
            <a:noFill/>
            <a:miter lim="800000"/>
            <a:headEnd/>
            <a:tailEnd/>
          </a:ln>
        </p:spPr>
      </p:pic>
      <p:cxnSp>
        <p:nvCxnSpPr>
          <p:cNvPr id="9" name="Straight Connector 8"/>
          <p:cNvCxnSpPr/>
          <p:nvPr/>
        </p:nvCxnSpPr>
        <p:spPr>
          <a:xfrm rot="16200000" flipH="1">
            <a:off x="593272" y="4457700"/>
            <a:ext cx="2895600" cy="76200"/>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57400" y="5945188"/>
            <a:ext cx="1371600" cy="0"/>
          </a:xfrm>
          <a:prstGeom prst="straightConnector1">
            <a:avLst/>
          </a:prstGeom>
          <a:ln w="19050">
            <a:solidFill>
              <a:srgbClr val="FF0000"/>
            </a:solidFill>
            <a:prstDash val="dash"/>
            <a:tailEnd type="arrow"/>
          </a:ln>
        </p:spPr>
        <p:style>
          <a:lnRef idx="1">
            <a:schemeClr val="accent1"/>
          </a:lnRef>
          <a:fillRef idx="0">
            <a:schemeClr val="accent1"/>
          </a:fillRef>
          <a:effectRef idx="0">
            <a:schemeClr val="accent1"/>
          </a:effectRef>
          <a:fontRef idx="minor">
            <a:schemeClr val="tx1"/>
          </a:fontRef>
        </p:style>
      </p:cxnSp>
      <p:graphicFrame>
        <p:nvGraphicFramePr>
          <p:cNvPr id="4099" name="Object 3"/>
          <p:cNvGraphicFramePr>
            <a:graphicFrameLocks noChangeAspect="1"/>
          </p:cNvGraphicFramePr>
          <p:nvPr/>
        </p:nvGraphicFramePr>
        <p:xfrm>
          <a:off x="152400" y="990600"/>
          <a:ext cx="8839200" cy="1852612"/>
        </p:xfrm>
        <a:graphic>
          <a:graphicData uri="http://schemas.openxmlformats.org/presentationml/2006/ole">
            <p:oleObj spid="_x0000_s4099" name="Equation" r:id="rId5" imgW="4241520" imgH="888840" progId="Equation.3">
              <p:embed/>
            </p:oleObj>
          </a:graphicData>
        </a:graphic>
      </p:graphicFrame>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55_5Var_OWA_v2.png"/>
          <p:cNvPicPr>
            <a:picLocks noGrp="1" noChangeAspect="1"/>
          </p:cNvPicPr>
          <p:nvPr>
            <p:ph idx="1"/>
          </p:nvPr>
        </p:nvPicPr>
        <p:blipFill>
          <a:blip r:embed="rId2" cstate="print"/>
          <a:stretch>
            <a:fillRect/>
          </a:stretch>
        </p:blipFill>
        <p:spPr>
          <a:xfrm>
            <a:off x="-228600" y="0"/>
            <a:ext cx="9697987" cy="6858000"/>
          </a:xfrm>
        </p:spPr>
      </p:pic>
      <p:pic>
        <p:nvPicPr>
          <p:cNvPr id="3" name="Picture 2" descr="Decile_Legend.png"/>
          <p:cNvPicPr>
            <a:picLocks noChangeAspect="1"/>
          </p:cNvPicPr>
          <p:nvPr/>
        </p:nvPicPr>
        <p:blipFill>
          <a:blip r:embed="rId3" cstate="print"/>
          <a:stretch>
            <a:fillRect/>
          </a:stretch>
        </p:blipFill>
        <p:spPr>
          <a:xfrm>
            <a:off x="8305800" y="4876800"/>
            <a:ext cx="691887" cy="1676400"/>
          </a:xfrm>
          <a:prstGeom prst="rect">
            <a:avLst/>
          </a:prstGeom>
        </p:spPr>
      </p:pic>
      <p:sp>
        <p:nvSpPr>
          <p:cNvPr id="6" name="TextBox 5"/>
          <p:cNvSpPr txBox="1"/>
          <p:nvPr/>
        </p:nvSpPr>
        <p:spPr>
          <a:xfrm>
            <a:off x="1600200" y="152400"/>
            <a:ext cx="6477000" cy="461665"/>
          </a:xfrm>
          <a:prstGeom prst="rect">
            <a:avLst/>
          </a:prstGeom>
          <a:solidFill>
            <a:schemeClr val="bg1"/>
          </a:solidFill>
        </p:spPr>
        <p:txBody>
          <a:bodyPr wrap="square" rtlCol="0">
            <a:spAutoFit/>
          </a:bodyPr>
          <a:lstStyle/>
          <a:p>
            <a:pPr algn="ctr"/>
            <a:r>
              <a:rPr lang="en-US" sz="2400" dirty="0" smtClean="0"/>
              <a:t>National Map HUC 4: Optimistic Decision Strategy</a:t>
            </a:r>
            <a:endParaRPr lang="en-US" sz="2400" dirty="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75_5Var_OWA_v2.png"/>
          <p:cNvPicPr>
            <a:picLocks noGrp="1" noChangeAspect="1"/>
          </p:cNvPicPr>
          <p:nvPr>
            <p:ph idx="1"/>
          </p:nvPr>
        </p:nvPicPr>
        <p:blipFill>
          <a:blip r:embed="rId2" cstate="print"/>
          <a:stretch>
            <a:fillRect/>
          </a:stretch>
        </p:blipFill>
        <p:spPr>
          <a:xfrm>
            <a:off x="-228600" y="0"/>
            <a:ext cx="9697987" cy="6858000"/>
          </a:xfrm>
        </p:spPr>
      </p:pic>
      <p:pic>
        <p:nvPicPr>
          <p:cNvPr id="3" name="Picture 2" descr="Decile_Legend.png"/>
          <p:cNvPicPr>
            <a:picLocks noChangeAspect="1"/>
          </p:cNvPicPr>
          <p:nvPr/>
        </p:nvPicPr>
        <p:blipFill>
          <a:blip r:embed="rId3" cstate="print"/>
          <a:stretch>
            <a:fillRect/>
          </a:stretch>
        </p:blipFill>
        <p:spPr>
          <a:xfrm>
            <a:off x="8305800" y="4876800"/>
            <a:ext cx="691887" cy="1676400"/>
          </a:xfrm>
          <a:prstGeom prst="rect">
            <a:avLst/>
          </a:prstGeom>
        </p:spPr>
      </p:pic>
      <p:sp>
        <p:nvSpPr>
          <p:cNvPr id="4" name="TextBox 3"/>
          <p:cNvSpPr txBox="1"/>
          <p:nvPr/>
        </p:nvSpPr>
        <p:spPr>
          <a:xfrm>
            <a:off x="1600200" y="155448"/>
            <a:ext cx="6858000" cy="461665"/>
          </a:xfrm>
          <a:prstGeom prst="rect">
            <a:avLst/>
          </a:prstGeom>
          <a:solidFill>
            <a:schemeClr val="bg1"/>
          </a:solidFill>
        </p:spPr>
        <p:txBody>
          <a:bodyPr wrap="square" rtlCol="0">
            <a:spAutoFit/>
          </a:bodyPr>
          <a:lstStyle/>
          <a:p>
            <a:pPr algn="ctr"/>
            <a:r>
              <a:rPr lang="en-US" sz="2400" dirty="0" smtClean="0"/>
              <a:t>National Map HUC 4: Intermediate Decision Strategy</a:t>
            </a:r>
            <a:endParaRPr lang="en-US" sz="2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Content Placeholder 2"/>
          <p:cNvSpPr>
            <a:spLocks noGrp="1"/>
          </p:cNvSpPr>
          <p:nvPr>
            <p:ph idx="1"/>
          </p:nvPr>
        </p:nvSpPr>
        <p:spPr/>
        <p:txBody>
          <a:bodyPr/>
          <a:lstStyle/>
          <a:p>
            <a:r>
              <a:rPr lang="en-US" dirty="0" smtClean="0"/>
              <a:t>What is data aggregation?  Why use it?</a:t>
            </a:r>
          </a:p>
          <a:p>
            <a:r>
              <a:rPr lang="en-US" dirty="0" smtClean="0">
                <a:solidFill>
                  <a:srgbClr val="FF0000"/>
                </a:solidFill>
              </a:rPr>
              <a:t>What is an example of data aggregation?</a:t>
            </a:r>
          </a:p>
          <a:p>
            <a:r>
              <a:rPr lang="en-US" dirty="0" smtClean="0"/>
              <a:t>What else should I know?</a:t>
            </a:r>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95_5Var_OWA_v2.png"/>
          <p:cNvPicPr>
            <a:picLocks noGrp="1" noChangeAspect="1"/>
          </p:cNvPicPr>
          <p:nvPr>
            <p:ph idx="1"/>
          </p:nvPr>
        </p:nvPicPr>
        <p:blipFill>
          <a:blip r:embed="rId2" cstate="print"/>
          <a:stretch>
            <a:fillRect/>
          </a:stretch>
        </p:blipFill>
        <p:spPr>
          <a:xfrm>
            <a:off x="-228600" y="0"/>
            <a:ext cx="9697987" cy="6858000"/>
          </a:xfrm>
        </p:spPr>
      </p:pic>
      <p:pic>
        <p:nvPicPr>
          <p:cNvPr id="3" name="Picture 2" descr="Decile_Legend.png"/>
          <p:cNvPicPr>
            <a:picLocks noChangeAspect="1"/>
          </p:cNvPicPr>
          <p:nvPr/>
        </p:nvPicPr>
        <p:blipFill>
          <a:blip r:embed="rId3" cstate="print"/>
          <a:stretch>
            <a:fillRect/>
          </a:stretch>
        </p:blipFill>
        <p:spPr>
          <a:xfrm>
            <a:off x="8305800" y="4876800"/>
            <a:ext cx="691887" cy="1676400"/>
          </a:xfrm>
          <a:prstGeom prst="rect">
            <a:avLst/>
          </a:prstGeom>
        </p:spPr>
      </p:pic>
      <p:sp>
        <p:nvSpPr>
          <p:cNvPr id="4" name="TextBox 3"/>
          <p:cNvSpPr txBox="1"/>
          <p:nvPr/>
        </p:nvSpPr>
        <p:spPr>
          <a:xfrm>
            <a:off x="1828800" y="224135"/>
            <a:ext cx="6477000" cy="461665"/>
          </a:xfrm>
          <a:prstGeom prst="rect">
            <a:avLst/>
          </a:prstGeom>
          <a:solidFill>
            <a:schemeClr val="bg1"/>
          </a:solidFill>
        </p:spPr>
        <p:txBody>
          <a:bodyPr wrap="square" rtlCol="0">
            <a:spAutoFit/>
          </a:bodyPr>
          <a:lstStyle/>
          <a:p>
            <a:pPr algn="ctr"/>
            <a:r>
              <a:rPr lang="en-US" sz="2400" dirty="0" smtClean="0"/>
              <a:t>National Map HUC 4: Pessimistic Decision Strategy</a:t>
            </a:r>
            <a:endParaRPr lang="en-US" sz="2400"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Animal_Diversity_v1.png"/>
          <p:cNvPicPr>
            <a:picLocks noChangeAspect="1"/>
          </p:cNvPicPr>
          <p:nvPr/>
        </p:nvPicPr>
        <p:blipFill>
          <a:blip r:embed="rId2" cstate="print"/>
          <a:stretch>
            <a:fillRect/>
          </a:stretch>
        </p:blipFill>
        <p:spPr>
          <a:xfrm>
            <a:off x="0" y="195878"/>
            <a:ext cx="9144000" cy="6466244"/>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Eco_Water_v1.png"/>
          <p:cNvPicPr>
            <a:picLocks noChangeAspect="1"/>
          </p:cNvPicPr>
          <p:nvPr/>
        </p:nvPicPr>
        <p:blipFill>
          <a:blip r:embed="rId2" cstate="print"/>
          <a:stretch>
            <a:fillRect/>
          </a:stretch>
        </p:blipFill>
        <p:spPr>
          <a:xfrm>
            <a:off x="0" y="195878"/>
            <a:ext cx="9144000" cy="6466244"/>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descr="Plant_Diversity_v1.png"/>
          <p:cNvPicPr>
            <a:picLocks noChangeAspect="1"/>
          </p:cNvPicPr>
          <p:nvPr/>
        </p:nvPicPr>
        <p:blipFill>
          <a:blip r:embed="rId2" cstate="print"/>
          <a:stretch>
            <a:fillRect/>
          </a:stretch>
        </p:blipFill>
        <p:spPr>
          <a:xfrm>
            <a:off x="0" y="195878"/>
            <a:ext cx="9144000" cy="6466244"/>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Precip_v1.png"/>
          <p:cNvPicPr>
            <a:picLocks noChangeAspect="1"/>
          </p:cNvPicPr>
          <p:nvPr/>
        </p:nvPicPr>
        <p:blipFill>
          <a:blip r:embed="rId2" cstate="print"/>
          <a:stretch>
            <a:fillRect/>
          </a:stretch>
        </p:blipFill>
        <p:spPr>
          <a:xfrm>
            <a:off x="0" y="195878"/>
            <a:ext cx="9144000" cy="6466244"/>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Vuln_Temp_v1.png"/>
          <p:cNvPicPr>
            <a:picLocks noChangeAspect="1"/>
          </p:cNvPicPr>
          <p:nvPr/>
        </p:nvPicPr>
        <p:blipFill>
          <a:blip r:embed="rId2" cstate="print"/>
          <a:stretch>
            <a:fillRect/>
          </a:stretch>
        </p:blipFill>
        <p:spPr>
          <a:xfrm>
            <a:off x="0" y="195878"/>
            <a:ext cx="9144000" cy="646624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a:xfrm>
            <a:off x="457200" y="1371600"/>
            <a:ext cx="8229600" cy="5257800"/>
          </a:xfrm>
        </p:spPr>
        <p:txBody>
          <a:bodyPr>
            <a:normAutofit/>
          </a:bodyPr>
          <a:lstStyle/>
          <a:p>
            <a:pPr>
              <a:buNone/>
            </a:pPr>
            <a:r>
              <a:rPr lang="en-US" dirty="0" smtClean="0">
                <a:solidFill>
                  <a:srgbClr val="FF0000"/>
                </a:solidFill>
              </a:rPr>
              <a:t>(1) Data Selection</a:t>
            </a:r>
          </a:p>
          <a:p>
            <a:pPr>
              <a:buNone/>
            </a:pPr>
            <a:r>
              <a:rPr lang="en-US" dirty="0" smtClean="0">
                <a:solidFill>
                  <a:srgbClr val="FF0000"/>
                </a:solidFill>
              </a:rPr>
              <a:t>(2) Data Creation / Identification / Integration</a:t>
            </a:r>
          </a:p>
          <a:p>
            <a:pPr>
              <a:buNone/>
            </a:pPr>
            <a:r>
              <a:rPr lang="en-US" dirty="0" smtClean="0">
                <a:solidFill>
                  <a:srgbClr val="FF0000"/>
                </a:solidFill>
              </a:rPr>
              <a:t>(3) Multivariate Analysis</a:t>
            </a:r>
          </a:p>
          <a:p>
            <a:pPr>
              <a:buNone/>
            </a:pPr>
            <a:r>
              <a:rPr lang="en-US" dirty="0" smtClean="0"/>
              <a:t>(4) Standardization</a:t>
            </a:r>
          </a:p>
          <a:p>
            <a:pPr>
              <a:buNone/>
            </a:pPr>
            <a:r>
              <a:rPr lang="en-US" dirty="0" smtClean="0"/>
              <a:t>(5) Weighting</a:t>
            </a:r>
          </a:p>
          <a:p>
            <a:pPr>
              <a:buNone/>
            </a:pPr>
            <a:r>
              <a:rPr lang="en-US" dirty="0" smtClean="0"/>
              <a:t>(6) Aggregation</a:t>
            </a:r>
          </a:p>
          <a:p>
            <a:pPr>
              <a:buNone/>
            </a:pPr>
            <a:r>
              <a:rPr lang="en-US" dirty="0" smtClean="0"/>
              <a:t>(7) Sensitivity / Uncertainty</a:t>
            </a:r>
          </a:p>
          <a:p>
            <a:pPr>
              <a:buNone/>
            </a:pPr>
            <a:r>
              <a:rPr lang="en-US" dirty="0" smtClean="0"/>
              <a:t>(8) Analysis /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3" name="Content Placeholder 2"/>
          <p:cNvSpPr>
            <a:spLocks noGrp="1"/>
          </p:cNvSpPr>
          <p:nvPr>
            <p:ph idx="1"/>
          </p:nvPr>
        </p:nvSpPr>
        <p:spPr/>
        <p:txBody>
          <a:bodyPr>
            <a:normAutofit lnSpcReduction="10000"/>
          </a:bodyPr>
          <a:lstStyle/>
          <a:p>
            <a:r>
              <a:rPr lang="en-US" dirty="0" smtClean="0"/>
              <a:t>Data Selection: Theoretically driven.</a:t>
            </a:r>
          </a:p>
          <a:p>
            <a:pPr lvl="1"/>
            <a:r>
              <a:rPr lang="en-US" dirty="0" smtClean="0"/>
              <a:t>What is your research question?</a:t>
            </a:r>
          </a:p>
          <a:p>
            <a:pPr lvl="1"/>
            <a:r>
              <a:rPr lang="en-US" dirty="0" smtClean="0"/>
              <a:t>What data might be relevant to get at it?</a:t>
            </a:r>
          </a:p>
          <a:p>
            <a:r>
              <a:rPr lang="en-US" dirty="0" smtClean="0"/>
              <a:t>Data Creation / Identification / Integration</a:t>
            </a:r>
          </a:p>
          <a:p>
            <a:pPr lvl="1"/>
            <a:r>
              <a:rPr lang="en-US" dirty="0" smtClean="0"/>
              <a:t>Is the data you need already available?</a:t>
            </a:r>
          </a:p>
          <a:p>
            <a:pPr lvl="1"/>
            <a:r>
              <a:rPr lang="en-US" dirty="0" smtClean="0"/>
              <a:t>Do you have it in a </a:t>
            </a:r>
            <a:r>
              <a:rPr lang="en-US" dirty="0" err="1" smtClean="0"/>
              <a:t>Geodatabase</a:t>
            </a:r>
            <a:r>
              <a:rPr lang="en-US" dirty="0" smtClean="0"/>
              <a:t>?</a:t>
            </a:r>
          </a:p>
          <a:p>
            <a:r>
              <a:rPr lang="en-US" dirty="0" smtClean="0"/>
              <a:t>Multivariate Analysis</a:t>
            </a:r>
          </a:p>
          <a:p>
            <a:pPr lvl="1"/>
            <a:r>
              <a:rPr lang="en-US" dirty="0" smtClean="0"/>
              <a:t>Is your data measuring unique aspects of the system, or is it all measuring the same thing?</a:t>
            </a:r>
          </a:p>
          <a:p>
            <a:pPr lvl="1"/>
            <a:endParaRPr lang="en-US" dirty="0" smtClean="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2020</TotalTime>
  <Words>4443</Words>
  <Application>Microsoft Office PowerPoint</Application>
  <PresentationFormat>On-screen Show (4:3)</PresentationFormat>
  <Paragraphs>1219</Paragraphs>
  <Slides>75</Slides>
  <Notes>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75</vt:i4>
      </vt:variant>
    </vt:vector>
  </HeadingPairs>
  <TitlesOfParts>
    <vt:vector size="77" baseType="lpstr">
      <vt:lpstr>Office Theme</vt:lpstr>
      <vt:lpstr>Equation</vt:lpstr>
      <vt:lpstr>Aggregation of Environmental Indicators for Vulnerability &amp; Risk Assessment</vt:lpstr>
      <vt:lpstr>Logistics</vt:lpstr>
      <vt:lpstr>Today’s Goals</vt:lpstr>
      <vt:lpstr>Index Creation &amp; Data Aggregation</vt:lpstr>
      <vt:lpstr>Slide 5</vt:lpstr>
      <vt:lpstr>Slide 6</vt:lpstr>
      <vt:lpstr>Today’s Goals</vt:lpstr>
      <vt:lpstr>Steps!</vt:lpstr>
      <vt:lpstr>Getting Started</vt:lpstr>
      <vt:lpstr>Slide 10</vt:lpstr>
      <vt:lpstr>Steps!</vt:lpstr>
      <vt:lpstr>Standardization</vt:lpstr>
      <vt:lpstr>Techniques for Standardization</vt:lpstr>
      <vt:lpstr>When to use each Technique</vt:lpstr>
      <vt:lpstr>When to use each Technique</vt:lpstr>
      <vt:lpstr>When to use each Technique</vt:lpstr>
      <vt:lpstr>When to use each Technique</vt:lpstr>
      <vt:lpstr>When to use each Technique</vt:lpstr>
      <vt:lpstr>When to use each Technique</vt:lpstr>
      <vt:lpstr>When to use each Technique</vt:lpstr>
      <vt:lpstr>Slide 21</vt:lpstr>
      <vt:lpstr>Steps!</vt:lpstr>
      <vt:lpstr>Many methods for weighting…</vt:lpstr>
      <vt:lpstr>Many methods for weighting…</vt:lpstr>
      <vt:lpstr>Considerations when you weight</vt:lpstr>
      <vt:lpstr>Steps!</vt:lpstr>
      <vt:lpstr>Aggregation Strategies</vt:lpstr>
      <vt:lpstr>Weighted Linear Combination</vt:lpstr>
      <vt:lpstr>Examples: Rank Order Standardization</vt:lpstr>
      <vt:lpstr>Examples: Weighted Linear Combination</vt:lpstr>
      <vt:lpstr>Examples: Weighted Linear Combination</vt:lpstr>
      <vt:lpstr>Examples: WLC</vt:lpstr>
      <vt:lpstr>What is an Ordered Weighted Average (OWA)?</vt:lpstr>
      <vt:lpstr>Examples: OWA</vt:lpstr>
      <vt:lpstr>Examples: OWA</vt:lpstr>
      <vt:lpstr>Examples: OWA</vt:lpstr>
      <vt:lpstr>Examples: OWA</vt:lpstr>
      <vt:lpstr>Optimistic / Pessimistic Outlooks and assigning the OWA Rank Weights</vt:lpstr>
      <vt:lpstr>Slide 39</vt:lpstr>
      <vt:lpstr>Weighted OWA</vt:lpstr>
      <vt:lpstr>Weighted OWA</vt:lpstr>
      <vt:lpstr>Weighted OWA</vt:lpstr>
      <vt:lpstr>Weighted OWA</vt:lpstr>
      <vt:lpstr>Weighted OWA</vt:lpstr>
      <vt:lpstr>Comparing All Results</vt:lpstr>
      <vt:lpstr>Slide 46</vt:lpstr>
      <vt:lpstr>Steps!</vt:lpstr>
      <vt:lpstr>Definitions</vt:lpstr>
      <vt:lpstr>Definitions</vt:lpstr>
      <vt:lpstr>Sensitivity / Uncertainty</vt:lpstr>
      <vt:lpstr>Steps!</vt:lpstr>
      <vt:lpstr>Slide 52</vt:lpstr>
      <vt:lpstr>Slide 53</vt:lpstr>
      <vt:lpstr>Slide 54</vt:lpstr>
      <vt:lpstr>Slide 55</vt:lpstr>
      <vt:lpstr>Slide 56</vt:lpstr>
      <vt:lpstr>Today’s Goals</vt:lpstr>
      <vt:lpstr>Many Different Types of Aggregation</vt:lpstr>
      <vt:lpstr>Data Envelopment Analysis</vt:lpstr>
      <vt:lpstr>Pareto Rank Order</vt:lpstr>
      <vt:lpstr>Comparison to other aggregation techniques</vt:lpstr>
      <vt:lpstr>Important Caveats</vt:lpstr>
      <vt:lpstr>Slide 63</vt:lpstr>
      <vt:lpstr>Why OWA?</vt:lpstr>
      <vt:lpstr>Why OWA?</vt:lpstr>
      <vt:lpstr>Obtaining The Maximum Entropy Rank Weights</vt:lpstr>
      <vt:lpstr>Obtaining The Maximum Entropy Rank Weights</vt:lpstr>
      <vt:lpstr>Slide 68</vt:lpstr>
      <vt:lpstr>Slide 69</vt:lpstr>
      <vt:lpstr>Slide 70</vt:lpstr>
      <vt:lpstr>Slide 71</vt:lpstr>
      <vt:lpstr>Slide 72</vt:lpstr>
      <vt:lpstr>Slide 73</vt:lpstr>
      <vt:lpstr>Slide 74</vt:lpstr>
      <vt:lpstr>Slide 75</vt:lpstr>
    </vt:vector>
  </TitlesOfParts>
  <Company>Deftones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dc:creator>
  <cp:lastModifiedBy>drunfola</cp:lastModifiedBy>
  <cp:revision>214</cp:revision>
  <dcterms:created xsi:type="dcterms:W3CDTF">2010-10-30T17:06:45Z</dcterms:created>
  <dcterms:modified xsi:type="dcterms:W3CDTF">2012-03-19T14:45:01Z</dcterms:modified>
</cp:coreProperties>
</file>

<file path=docProps/thumbnail.jpeg>
</file>